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4"/>
  </p:sldMasterIdLst>
  <p:notesMasterIdLst>
    <p:notesMasterId r:id="rId31"/>
  </p:notesMasterIdLst>
  <p:sldIdLst>
    <p:sldId id="256" r:id="rId5"/>
    <p:sldId id="257" r:id="rId6"/>
    <p:sldId id="290" r:id="rId7"/>
    <p:sldId id="258" r:id="rId8"/>
    <p:sldId id="291" r:id="rId9"/>
    <p:sldId id="261" r:id="rId10"/>
    <p:sldId id="266" r:id="rId11"/>
    <p:sldId id="292" r:id="rId12"/>
    <p:sldId id="272" r:id="rId13"/>
    <p:sldId id="269" r:id="rId14"/>
    <p:sldId id="268" r:id="rId15"/>
    <p:sldId id="283" r:id="rId16"/>
    <p:sldId id="288" r:id="rId17"/>
    <p:sldId id="286" r:id="rId18"/>
    <p:sldId id="273" r:id="rId19"/>
    <p:sldId id="282" r:id="rId20"/>
    <p:sldId id="287" r:id="rId21"/>
    <p:sldId id="278" r:id="rId22"/>
    <p:sldId id="281" r:id="rId23"/>
    <p:sldId id="280" r:id="rId24"/>
    <p:sldId id="279" r:id="rId25"/>
    <p:sldId id="284" r:id="rId26"/>
    <p:sldId id="270" r:id="rId27"/>
    <p:sldId id="285" r:id="rId28"/>
    <p:sldId id="289" r:id="rId29"/>
    <p:sldId id="29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shmi" initials="R" lastIdx="1" clrIdx="0">
    <p:extLst>
      <p:ext uri="{19B8F6BF-5375-455C-9EA6-DF929625EA0E}">
        <p15:presenceInfo xmlns:p15="http://schemas.microsoft.com/office/powerpoint/2012/main" userId="Rashm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157215"/>
    <a:srgbClr val="5B99FF"/>
    <a:srgbClr val="07B934"/>
    <a:srgbClr val="F8736A"/>
    <a:srgbClr val="1BD86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9F53A4-D91C-4FBF-A029-C1E11ABB48C3}" v="47" dt="2022-10-16T01:24:01.510"/>
    <p1510:client id="{017911E1-19B2-420F-9D9C-C476FC115B82}" v="414" dt="2022-10-16T02:49:24.059"/>
    <p1510:client id="{2CE35C79-CA5B-40A2-9DCA-0B14FA35962E}" v="527" dt="2022-10-16T03:26:09.378"/>
    <p1510:client id="{31761F35-E3DB-B143-8396-D44EFE4A9EF6}" v="2879" dt="2022-10-16T19:54:56.561"/>
    <p1510:client id="{73464D5A-6F09-4C7F-9AAB-47C162BD5982}" v="106" dt="2022-10-16T19:37:21.836"/>
    <p1510:client id="{7ABFF6BA-AA9F-4D03-B856-33DC6F57BB8F}" v="481" dt="2022-10-16T04:54:30.108"/>
    <p1510:client id="{9E738FBC-A213-4A51-94E7-97FF9951D84B}" v="321" dt="2022-10-16T03:59:41.728"/>
    <p1510:client id="{AA34495F-54B1-4CBB-8F81-8E28EBCA1B49}" v="3" dt="2022-10-16T01:59:35.647"/>
    <p1510:client id="{BE75BF42-31D6-44B8-BE8B-C91FFC83A2CE}" v="90" dt="2022-10-16T01:15:27.236"/>
    <p1510:client id="{CF4B7103-CCF1-40C7-BDAE-C52E39AEC9C6}" v="55" dt="2022-10-16T02:55:58.577"/>
    <p1510:client id="{CFBF52B4-A3CE-40E6-8DB2-B3890F55EE8C}" v="3" dt="2022-10-16T18:37:24.796"/>
    <p1510:client id="{DBAB712F-54FB-43E3-BBD4-B47E50B84AE9}" v="497" dt="2022-10-16T21:06:44.655"/>
    <p1510:client id="{E06C7E23-4EC3-4C5F-AFA7-957E20856102}" v="10" dt="2022-10-16T19:59:26.624"/>
    <p1510:client id="{E0E8CB64-392B-44A3-B4C2-C06B618B4597}" v="15" dt="2022-10-16T02:58:17.151"/>
    <p1510:client id="{E552C4AD-FF76-40BC-976C-775D023C1A6F}" v="2" dt="2022-10-16T19:46:11.236"/>
    <p1510:client id="{F796F91A-EAD2-4D24-B739-2267F2412A43}" v="29" dt="2022-10-16T00:48:30.5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7" d="100"/>
          <a:sy n="107" d="100"/>
        </p:scale>
        <p:origin x="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17D144-EF07-1943-85E6-C01B4677FD28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5984F-0BE9-D84A-B2FC-0B692F6BD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37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F5984F-0BE9-D84A-B2FC-0B692F6BD8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69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04E9A-7483-79F1-2EE4-CEAB754B0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B3CD4D-2CF1-A58F-0EE3-E046354F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28CF7-5B56-E4CD-A139-B8CB8D7AE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5185C-F7ED-FA42-9E46-092FEFEBDB79}" type="datetime1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409ED-1715-DF7C-0E3D-22A84F44B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86942-6494-4FC7-D58E-AF978F341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46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0C155-4088-CF4B-54E5-81868647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568" y="320675"/>
            <a:ext cx="11037277" cy="7930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2AA084-76A4-EAB3-9F23-4727E09A5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97F7D-2CF5-DA41-A7F2-0824641A3868}" type="datetime1">
              <a:rPr lang="en-US" smtClean="0"/>
              <a:t>10/16/2022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077B74-5BF3-6F5C-8606-D4D1B1BC2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FE5CD7-8099-67BF-57B9-C1D2DBF4A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91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2421CB-538B-BC18-B641-E6D7ED293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4B234-772E-F74A-B364-31D217009E7B}" type="datetime1">
              <a:rPr lang="en-US" smtClean="0"/>
              <a:t>10/16/2022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016599-A0A2-A30C-36FD-1E2A9345A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910985-5F3D-AD69-5928-D6CDA6266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906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28C15-B751-9090-E8C8-DBBC40DAF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EC54C-41BF-CB1C-C604-2C58E43ED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2B23D8-86E2-133F-0B4C-3D2840CB76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0129F-18DB-7CEA-3979-4169C1700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5B43A-7C38-7B4B-B19D-B968345A53E7}" type="datetime1">
              <a:rPr lang="en-US" smtClean="0"/>
              <a:t>10/16/2022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B28964-CADF-6260-FF4B-718B8648C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D65F2-B653-FF81-E422-B7459E17B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9862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64424-14DE-3D32-190B-CB40ADE4D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9EA664-85B7-C907-CBB9-FB5A3610DF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33111-1794-139B-19D7-68DE3DE2DA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FF9880-92DD-8F69-7EAA-ECD218BCD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37ABA-203E-4844-9690-E2BF326EBA42}" type="datetime1">
              <a:rPr lang="en-US" smtClean="0"/>
              <a:t>10/16/2022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27A1C5-F449-4C2D-0167-8E04CDFC5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BBD97-6EF1-2C24-BBA9-27F0B7CE9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156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3857B-832C-104B-05FA-043640A1A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568" y="320675"/>
            <a:ext cx="11037277" cy="7930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18BA01-9D49-2724-4930-97AE3DB5E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CF3B-8315-1AD8-D492-ED6147185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86043-5DF9-A748-A672-B96C77DC75B0}" type="datetime1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BE1E9-2CAF-82EF-A72E-F48638383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3610C-1905-8DBC-98AA-23C8B969A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599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782408-A5A0-6D37-72CB-93BC4DC5EC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4A93D4-8ABA-59DC-0AEA-050DD1137C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12C4A-A33A-98B1-C7E0-E613EF5D5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7434E-05D0-044D-88C9-29CB6772E260}" type="datetime1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CBD27-DB00-A241-12EE-57FA602B2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76159-4B89-7876-A63D-FEF4466A7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16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E9C1A-FDF8-518D-E0AE-905B38495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768" y="295153"/>
            <a:ext cx="10134601" cy="91842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70310-75A2-DF06-77FD-BA017346A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768" y="1368424"/>
            <a:ext cx="10134601" cy="48330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10FF1-F21D-04AA-7F4A-0D91B72AB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0F3F6-9769-C24D-ADBA-8AB4E669252B}" type="datetime1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D5935-0A49-1DEE-EF1B-C514F1A13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E5F00-ED89-01B3-4A9D-5E6C60BD4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8D780B-2C1B-9A45-F0C3-58B11995A5A5}"/>
              </a:ext>
            </a:extLst>
          </p:cNvPr>
          <p:cNvSpPr/>
          <p:nvPr userDrawn="1"/>
        </p:nvSpPr>
        <p:spPr>
          <a:xfrm>
            <a:off x="2443171" y="6311900"/>
            <a:ext cx="2098794" cy="3004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0">
                <a:latin typeface="Athelas" panose="02000503000000020003" pitchFamily="2" charset="77"/>
              </a:rPr>
              <a:t>Busi</a:t>
            </a:r>
            <a:r>
              <a:rPr lang="en-US" altLang="zh-CN" sz="1050" b="0">
                <a:latin typeface="Athelas" panose="02000503000000020003" pitchFamily="2" charset="77"/>
              </a:rPr>
              <a:t>ness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Problem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&amp;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Use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Scenario</a:t>
            </a:r>
            <a:endParaRPr lang="en-US" sz="1050" b="0">
              <a:latin typeface="Athelas" panose="02000503000000020003" pitchFamily="2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5FDB6C-7893-0955-50A4-DC2E6C8632C0}"/>
              </a:ext>
            </a:extLst>
          </p:cNvPr>
          <p:cNvSpPr/>
          <p:nvPr userDrawn="1"/>
        </p:nvSpPr>
        <p:spPr>
          <a:xfrm>
            <a:off x="4541965" y="6311900"/>
            <a:ext cx="2098794" cy="3004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0">
                <a:latin typeface="Athelas" panose="02000503000000020003" pitchFamily="2" charset="77"/>
              </a:rPr>
              <a:t>Ex</a:t>
            </a:r>
            <a:r>
              <a:rPr lang="en-US" altLang="zh-CN" sz="1050" b="0">
                <a:latin typeface="Athelas" panose="02000503000000020003" pitchFamily="2" charset="77"/>
              </a:rPr>
              <a:t>ploratory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Data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Analysis</a:t>
            </a:r>
            <a:endParaRPr lang="en-US" sz="1050" b="0">
              <a:latin typeface="Athelas" panose="02000503000000020003" pitchFamily="2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31D87B-A4F7-2042-1D5B-CDD31ECC982C}"/>
              </a:ext>
            </a:extLst>
          </p:cNvPr>
          <p:cNvSpPr/>
          <p:nvPr userDrawn="1"/>
        </p:nvSpPr>
        <p:spPr>
          <a:xfrm>
            <a:off x="6640759" y="6311900"/>
            <a:ext cx="2098794" cy="3004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0">
                <a:latin typeface="Athelas" panose="02000503000000020003" pitchFamily="2" charset="77"/>
              </a:rPr>
              <a:t>Data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Mining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&amp;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Model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Building</a:t>
            </a:r>
            <a:endParaRPr lang="en-US" sz="1050" b="0">
              <a:latin typeface="Athelas" panose="02000503000000020003" pitchFamily="2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F27E86-F213-DAC2-8F62-055169626B42}"/>
              </a:ext>
            </a:extLst>
          </p:cNvPr>
          <p:cNvSpPr/>
          <p:nvPr userDrawn="1"/>
        </p:nvSpPr>
        <p:spPr>
          <a:xfrm>
            <a:off x="8739553" y="6311900"/>
            <a:ext cx="2098794" cy="3004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0">
                <a:latin typeface="Athelas" panose="02000503000000020003" pitchFamily="2" charset="77"/>
              </a:rPr>
              <a:t>Deployment</a:t>
            </a:r>
            <a:endParaRPr lang="en-US" sz="1050" b="0">
              <a:latin typeface="Athelas" panose="02000503000000020003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79949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E9C1A-FDF8-518D-E0AE-905B38495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768" y="295153"/>
            <a:ext cx="10134601" cy="91842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70310-75A2-DF06-77FD-BA017346A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768" y="1368424"/>
            <a:ext cx="10134601" cy="48330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10FF1-F21D-04AA-7F4A-0D91B72AB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1810B-9A8D-6F48-9B72-4A4B64AEB2D7}" type="datetime1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D5935-0A49-1DEE-EF1B-C514F1A13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E5F00-ED89-01B3-4A9D-5E6C60BD4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8D780B-2C1B-9A45-F0C3-58B11995A5A5}"/>
              </a:ext>
            </a:extLst>
          </p:cNvPr>
          <p:cNvSpPr/>
          <p:nvPr userDrawn="1"/>
        </p:nvSpPr>
        <p:spPr>
          <a:xfrm>
            <a:off x="2443171" y="6311900"/>
            <a:ext cx="2098794" cy="3004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0">
                <a:latin typeface="Athelas" panose="02000503000000020003" pitchFamily="2" charset="77"/>
              </a:rPr>
              <a:t>Busi</a:t>
            </a:r>
            <a:r>
              <a:rPr lang="en-US" altLang="zh-CN" sz="1050" b="0">
                <a:latin typeface="Athelas" panose="02000503000000020003" pitchFamily="2" charset="77"/>
              </a:rPr>
              <a:t>ness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Problem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&amp;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Use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Scenario</a:t>
            </a:r>
            <a:endParaRPr lang="en-US" sz="1050" b="0">
              <a:latin typeface="Athelas" panose="02000503000000020003" pitchFamily="2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5FDB6C-7893-0955-50A4-DC2E6C8632C0}"/>
              </a:ext>
            </a:extLst>
          </p:cNvPr>
          <p:cNvSpPr/>
          <p:nvPr userDrawn="1"/>
        </p:nvSpPr>
        <p:spPr>
          <a:xfrm>
            <a:off x="4541965" y="6311900"/>
            <a:ext cx="2098794" cy="3004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0">
                <a:latin typeface="Athelas" panose="02000503000000020003" pitchFamily="2" charset="77"/>
              </a:rPr>
              <a:t>Ex</a:t>
            </a:r>
            <a:r>
              <a:rPr lang="en-US" altLang="zh-CN" sz="1050" b="0">
                <a:latin typeface="Athelas" panose="02000503000000020003" pitchFamily="2" charset="77"/>
              </a:rPr>
              <a:t>ploratory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Data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Analysis</a:t>
            </a:r>
            <a:endParaRPr lang="en-US" sz="1050" b="0">
              <a:latin typeface="Athelas" panose="02000503000000020003" pitchFamily="2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31D87B-A4F7-2042-1D5B-CDD31ECC982C}"/>
              </a:ext>
            </a:extLst>
          </p:cNvPr>
          <p:cNvSpPr/>
          <p:nvPr userDrawn="1"/>
        </p:nvSpPr>
        <p:spPr>
          <a:xfrm>
            <a:off x="6640759" y="6311900"/>
            <a:ext cx="2098794" cy="3004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0">
                <a:latin typeface="Athelas" panose="02000503000000020003" pitchFamily="2" charset="77"/>
              </a:rPr>
              <a:t>Data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Mining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&amp;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Model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Building</a:t>
            </a:r>
            <a:endParaRPr lang="en-US" sz="1050" b="0">
              <a:latin typeface="Athelas" panose="02000503000000020003" pitchFamily="2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F27E86-F213-DAC2-8F62-055169626B42}"/>
              </a:ext>
            </a:extLst>
          </p:cNvPr>
          <p:cNvSpPr/>
          <p:nvPr userDrawn="1"/>
        </p:nvSpPr>
        <p:spPr>
          <a:xfrm>
            <a:off x="8739553" y="6311900"/>
            <a:ext cx="2098794" cy="3004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0">
                <a:latin typeface="Athelas" panose="02000503000000020003" pitchFamily="2" charset="77"/>
              </a:rPr>
              <a:t>Deployment</a:t>
            </a:r>
            <a:endParaRPr lang="en-US" sz="1050" b="0">
              <a:latin typeface="Athelas" panose="02000503000000020003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26629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E9C1A-FDF8-518D-E0AE-905B38495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768" y="295153"/>
            <a:ext cx="10134601" cy="91842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70310-75A2-DF06-77FD-BA017346A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768" y="1368424"/>
            <a:ext cx="10134601" cy="48330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10FF1-F21D-04AA-7F4A-0D91B72AB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A0F7B-8743-6F44-99D5-E28DACFD12FB}" type="datetime1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D5935-0A49-1DEE-EF1B-C514F1A13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E5F00-ED89-01B3-4A9D-5E6C60BD4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8D780B-2C1B-9A45-F0C3-58B11995A5A5}"/>
              </a:ext>
            </a:extLst>
          </p:cNvPr>
          <p:cNvSpPr/>
          <p:nvPr userDrawn="1"/>
        </p:nvSpPr>
        <p:spPr>
          <a:xfrm>
            <a:off x="2443171" y="6311900"/>
            <a:ext cx="2098794" cy="3004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0">
                <a:latin typeface="Athelas" panose="02000503000000020003" pitchFamily="2" charset="77"/>
              </a:rPr>
              <a:t>Busi</a:t>
            </a:r>
            <a:r>
              <a:rPr lang="en-US" altLang="zh-CN" sz="1050" b="0">
                <a:latin typeface="Athelas" panose="02000503000000020003" pitchFamily="2" charset="77"/>
              </a:rPr>
              <a:t>ness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Problem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&amp;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Use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Scenario</a:t>
            </a:r>
            <a:endParaRPr lang="en-US" sz="1050" b="0">
              <a:latin typeface="Athelas" panose="02000503000000020003" pitchFamily="2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5FDB6C-7893-0955-50A4-DC2E6C8632C0}"/>
              </a:ext>
            </a:extLst>
          </p:cNvPr>
          <p:cNvSpPr/>
          <p:nvPr userDrawn="1"/>
        </p:nvSpPr>
        <p:spPr>
          <a:xfrm>
            <a:off x="4541965" y="6311900"/>
            <a:ext cx="2098794" cy="3004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0">
                <a:latin typeface="Athelas" panose="02000503000000020003" pitchFamily="2" charset="77"/>
              </a:rPr>
              <a:t>Ex</a:t>
            </a:r>
            <a:r>
              <a:rPr lang="en-US" altLang="zh-CN" sz="1050" b="0">
                <a:latin typeface="Athelas" panose="02000503000000020003" pitchFamily="2" charset="77"/>
              </a:rPr>
              <a:t>ploratory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Data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Analysis</a:t>
            </a:r>
            <a:endParaRPr lang="en-US" sz="1050" b="0">
              <a:latin typeface="Athelas" panose="02000503000000020003" pitchFamily="2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31D87B-A4F7-2042-1D5B-CDD31ECC982C}"/>
              </a:ext>
            </a:extLst>
          </p:cNvPr>
          <p:cNvSpPr/>
          <p:nvPr userDrawn="1"/>
        </p:nvSpPr>
        <p:spPr>
          <a:xfrm>
            <a:off x="6640759" y="6311900"/>
            <a:ext cx="2098794" cy="3004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0">
                <a:latin typeface="Athelas" panose="02000503000000020003" pitchFamily="2" charset="77"/>
              </a:rPr>
              <a:t>Data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Mining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&amp;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Model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Building</a:t>
            </a:r>
            <a:endParaRPr lang="en-US" sz="1050" b="0">
              <a:latin typeface="Athelas" panose="02000503000000020003" pitchFamily="2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F27E86-F213-DAC2-8F62-055169626B42}"/>
              </a:ext>
            </a:extLst>
          </p:cNvPr>
          <p:cNvSpPr/>
          <p:nvPr userDrawn="1"/>
        </p:nvSpPr>
        <p:spPr>
          <a:xfrm>
            <a:off x="8739553" y="6311900"/>
            <a:ext cx="2098794" cy="3004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0">
                <a:latin typeface="Athelas" panose="02000503000000020003" pitchFamily="2" charset="77"/>
              </a:rPr>
              <a:t>Deployment</a:t>
            </a:r>
            <a:endParaRPr lang="en-US" sz="1050" b="0">
              <a:latin typeface="Athelas" panose="02000503000000020003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41073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E9C1A-FDF8-518D-E0AE-905B38495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768" y="295153"/>
            <a:ext cx="10134601" cy="91842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70310-75A2-DF06-77FD-BA017346A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768" y="1368424"/>
            <a:ext cx="10134601" cy="48330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10FF1-F21D-04AA-7F4A-0D91B72AB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DDB20-94FD-384F-8AE8-32FD2F3E3A85}" type="datetime1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D5935-0A49-1DEE-EF1B-C514F1A13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E5F00-ED89-01B3-4A9D-5E6C60BD4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910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E9C1A-FDF8-518D-E0AE-905B38495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768" y="295153"/>
            <a:ext cx="10134601" cy="91842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70310-75A2-DF06-77FD-BA017346A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768" y="1368424"/>
            <a:ext cx="10134601" cy="48330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10FF1-F21D-04AA-7F4A-0D91B72AB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88911-8328-0D47-83B6-046F49986E0D}" type="datetime1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D5935-0A49-1DEE-EF1B-C514F1A13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E5F00-ED89-01B3-4A9D-5E6C60BD4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8D780B-2C1B-9A45-F0C3-58B11995A5A5}"/>
              </a:ext>
            </a:extLst>
          </p:cNvPr>
          <p:cNvSpPr/>
          <p:nvPr userDrawn="1"/>
        </p:nvSpPr>
        <p:spPr>
          <a:xfrm>
            <a:off x="2443171" y="6311900"/>
            <a:ext cx="2098794" cy="3004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0">
                <a:latin typeface="Athelas" panose="02000503000000020003" pitchFamily="2" charset="77"/>
              </a:rPr>
              <a:t>Busi</a:t>
            </a:r>
            <a:r>
              <a:rPr lang="en-US" altLang="zh-CN" sz="1050" b="0">
                <a:latin typeface="Athelas" panose="02000503000000020003" pitchFamily="2" charset="77"/>
              </a:rPr>
              <a:t>ness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Problem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&amp;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Use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Scenario</a:t>
            </a:r>
            <a:endParaRPr lang="en-US" sz="1050" b="0">
              <a:latin typeface="Athelas" panose="02000503000000020003" pitchFamily="2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5FDB6C-7893-0955-50A4-DC2E6C8632C0}"/>
              </a:ext>
            </a:extLst>
          </p:cNvPr>
          <p:cNvSpPr/>
          <p:nvPr userDrawn="1"/>
        </p:nvSpPr>
        <p:spPr>
          <a:xfrm>
            <a:off x="4541965" y="6311900"/>
            <a:ext cx="2098794" cy="3004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0">
                <a:latin typeface="Athelas" panose="02000503000000020003" pitchFamily="2" charset="77"/>
              </a:rPr>
              <a:t>Ex</a:t>
            </a:r>
            <a:r>
              <a:rPr lang="en-US" altLang="zh-CN" sz="1050" b="0">
                <a:latin typeface="Athelas" panose="02000503000000020003" pitchFamily="2" charset="77"/>
              </a:rPr>
              <a:t>ploratory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Data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Analysis</a:t>
            </a:r>
            <a:endParaRPr lang="en-US" sz="1050" b="0">
              <a:latin typeface="Athelas" panose="02000503000000020003" pitchFamily="2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31D87B-A4F7-2042-1D5B-CDD31ECC982C}"/>
              </a:ext>
            </a:extLst>
          </p:cNvPr>
          <p:cNvSpPr/>
          <p:nvPr userDrawn="1"/>
        </p:nvSpPr>
        <p:spPr>
          <a:xfrm>
            <a:off x="6640759" y="6311900"/>
            <a:ext cx="2098794" cy="3004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0">
                <a:latin typeface="Athelas" panose="02000503000000020003" pitchFamily="2" charset="77"/>
              </a:rPr>
              <a:t>Data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Mining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&amp;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Model</a:t>
            </a:r>
            <a:r>
              <a:rPr lang="zh-CN" altLang="en-US" sz="1050" b="0">
                <a:latin typeface="Athelas" panose="02000503000000020003" pitchFamily="2" charset="77"/>
              </a:rPr>
              <a:t> </a:t>
            </a:r>
            <a:r>
              <a:rPr lang="en-US" altLang="zh-CN" sz="1050" b="0">
                <a:latin typeface="Athelas" panose="02000503000000020003" pitchFamily="2" charset="77"/>
              </a:rPr>
              <a:t>Building</a:t>
            </a:r>
            <a:endParaRPr lang="en-US" sz="1050" b="0">
              <a:latin typeface="Athelas" panose="02000503000000020003" pitchFamily="2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F27E86-F213-DAC2-8F62-055169626B42}"/>
              </a:ext>
            </a:extLst>
          </p:cNvPr>
          <p:cNvSpPr/>
          <p:nvPr userDrawn="1"/>
        </p:nvSpPr>
        <p:spPr>
          <a:xfrm>
            <a:off x="8739553" y="6311900"/>
            <a:ext cx="2098794" cy="3004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0">
                <a:latin typeface="Athelas" panose="02000503000000020003" pitchFamily="2" charset="77"/>
              </a:rPr>
              <a:t>Deployment</a:t>
            </a:r>
            <a:endParaRPr lang="en-US" sz="1050" b="0">
              <a:latin typeface="Athelas" panose="02000503000000020003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63828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A2E77-DAD0-2539-DCB8-2C3304512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8C315D-33C7-F25D-0721-D5CACD526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ED77F-76D3-E4F5-0937-FC257FA97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A4E6C-8045-6544-A83D-744798D560C4}" type="datetime1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06E2B-463D-96ED-1081-D9B29F298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555B4-A1E7-7C3E-C6AC-A81EB3D18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26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1061C-9307-25AB-70BA-2BF64C054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568" y="320675"/>
            <a:ext cx="11037277" cy="7930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BDE77-1C98-E7F2-4384-CF1A66CF8D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AB5A49-2DB1-D1FD-7C0C-C4A6E5559C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D9EAB1-C631-6B1E-6AC4-5654E70A7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18FD2-DC77-8340-8EAB-2C1E3A6F8082}" type="datetime1">
              <a:rPr lang="en-US" smtClean="0"/>
              <a:t>10/16/2022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F86266-303D-5871-2EB2-001D24B9D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9E880-A6A4-4B6F-9307-B9D1F0347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776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7A503-8286-82DF-E739-AC16E6B86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3BCCF0-202F-767B-9839-24D188283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A880E9-E359-26A3-56A3-ECFC2FA27A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63150D-BE19-5D74-339C-90665AC4EA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AF0EC4-5F29-CDB7-D9D8-9B8058D5BE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CE7040-7EF9-06A2-60D3-991C44FC3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8EE2C-9514-6F49-B366-205AFF542E27}" type="datetime1">
              <a:rPr lang="en-US" smtClean="0"/>
              <a:t>10/16/2022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C54C70-1933-BF05-5EDE-73AF8A337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999798-1E3A-7FC2-51B9-286BACBC1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906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4E7235-DD70-B61A-B1D4-B94A45CFE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568" y="320675"/>
            <a:ext cx="11037277" cy="7930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2986B1-19BE-8099-7547-7F0B76E10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8568" y="1368424"/>
            <a:ext cx="11037276" cy="4833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0F2C6-8F79-6B12-4F6C-BDAB102BFE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D0089-75F3-0749-B76B-0E4762D29423}" type="datetime1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DD2FE-BAB3-3E95-6ACD-617D0F57D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97C6F-5885-994D-32FD-89C7E4F34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C94AB-CBD4-7F45-9F72-A46191FF593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EFD6E6-9F55-909D-45DB-942AB7272028}"/>
              </a:ext>
            </a:extLst>
          </p:cNvPr>
          <p:cNvSpPr/>
          <p:nvPr userDrawn="1"/>
        </p:nvSpPr>
        <p:spPr>
          <a:xfrm>
            <a:off x="184548" y="148281"/>
            <a:ext cx="11822904" cy="657379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For the Media | Duke's Fuqua School of Business">
            <a:extLst>
              <a:ext uri="{FF2B5EF4-FFF2-40B4-BE49-F238E27FC236}">
                <a16:creationId xmlns:a16="http://schemas.microsoft.com/office/drawing/2014/main" id="{37604689-531E-DD7A-5492-828A510624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1" y="6068568"/>
            <a:ext cx="637953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Logo and Brand Assets — Spotify">
            <a:extLst>
              <a:ext uri="{FF2B5EF4-FFF2-40B4-BE49-F238E27FC236}">
                <a16:creationId xmlns:a16="http://schemas.microsoft.com/office/drawing/2014/main" id="{2DC4B793-5194-35BE-E1C3-2E86145E88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271845"/>
            <a:ext cx="1279765" cy="38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95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Athelas" panose="02000503000000020003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E7E508E8-8858-FDD7-21E0-D7DD295CA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313" y="-3013"/>
            <a:ext cx="12256103" cy="68640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C522D0-D983-10F4-9D4F-A7F82BF40316}"/>
              </a:ext>
            </a:extLst>
          </p:cNvPr>
          <p:cNvSpPr/>
          <p:nvPr/>
        </p:nvSpPr>
        <p:spPr>
          <a:xfrm>
            <a:off x="-70677" y="1"/>
            <a:ext cx="12264571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3E2CB6-6585-442B-E13C-454D792736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712" y="2439083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sz="5400">
                <a:solidFill>
                  <a:schemeClr val="bg1"/>
                </a:solidFill>
              </a:rPr>
              <a:t>Recipe for Hit Songs </a:t>
            </a:r>
            <a:br>
              <a:rPr lang="en-US" sz="5400">
                <a:solidFill>
                  <a:schemeClr val="bg1"/>
                </a:solidFill>
                <a:latin typeface="Athelas" panose="02000503000000020003" pitchFamily="2" charset="77"/>
              </a:rPr>
            </a:br>
            <a:endParaRPr lang="en-US" sz="5400">
              <a:solidFill>
                <a:schemeClr val="bg1"/>
              </a:solidFill>
              <a:latin typeface="Athelas" panose="02000503000000020003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402B93-84BA-38BE-3E9D-F29CC3268F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1617" y="4635694"/>
            <a:ext cx="2044700" cy="165576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3200" b="1">
                <a:solidFill>
                  <a:schemeClr val="bg1"/>
                </a:solidFill>
                <a:latin typeface="Athelas"/>
              </a:rPr>
              <a:t>Team 23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chemeClr val="bg1"/>
                </a:solidFill>
                <a:latin typeface="Athelas"/>
              </a:rPr>
              <a:t>Ahmet Tas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chemeClr val="bg1"/>
                </a:solidFill>
                <a:latin typeface="Athelas"/>
              </a:rPr>
              <a:t>Alexandra Wang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chemeClr val="bg1"/>
                </a:solidFill>
                <a:latin typeface="Athelas"/>
              </a:rPr>
              <a:t>Rashmi Gehi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chemeClr val="bg1"/>
                </a:solidFill>
                <a:latin typeface="Athelas"/>
              </a:rPr>
              <a:t>Sarah Guo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chemeClr val="bg1"/>
                </a:solidFill>
                <a:latin typeface="Athelas"/>
              </a:rPr>
              <a:t>Tushar Pandey</a:t>
            </a:r>
          </a:p>
        </p:txBody>
      </p:sp>
      <p:pic>
        <p:nvPicPr>
          <p:cNvPr id="1034" name="Picture 10" descr="For the Media | Duke's Fuqua School of Business">
            <a:extLst>
              <a:ext uri="{FF2B5EF4-FFF2-40B4-BE49-F238E27FC236}">
                <a16:creationId xmlns:a16="http://schemas.microsoft.com/office/drawing/2014/main" id="{F6A11F4A-8FF6-6F52-1FD8-F9D0C49C2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49" y="6093620"/>
            <a:ext cx="637953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AF5596-B972-E536-BFE6-CD18F68F7D47}"/>
              </a:ext>
            </a:extLst>
          </p:cNvPr>
          <p:cNvSpPr txBox="1"/>
          <p:nvPr/>
        </p:nvSpPr>
        <p:spPr>
          <a:xfrm>
            <a:off x="725712" y="3873686"/>
            <a:ext cx="94615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Athelas" panose="02000503000000020003" pitchFamily="2" charset="77"/>
              </a:rPr>
              <a:t>Data Science for Business</a:t>
            </a:r>
            <a:r>
              <a:rPr lang="zh-CN" altLang="en-US" sz="2400">
                <a:solidFill>
                  <a:schemeClr val="bg1"/>
                </a:solidFill>
                <a:latin typeface="Athelas" panose="02000503000000020003" pitchFamily="2" charset="77"/>
              </a:rPr>
              <a:t> </a:t>
            </a:r>
            <a:r>
              <a:rPr lang="en-US" sz="2400">
                <a:solidFill>
                  <a:schemeClr val="bg1"/>
                </a:solidFill>
                <a:latin typeface="Athelas" panose="02000503000000020003" pitchFamily="2" charset="77"/>
              </a:rPr>
              <a:t>Term Project</a:t>
            </a:r>
            <a:endParaRPr lang="en-US" sz="2400">
              <a:latin typeface="Athelas" panose="02000503000000020003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07881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7C99C4A-A77A-F9DB-DB5B-D47A1067E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022" y="1577660"/>
            <a:ext cx="5432663" cy="33742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259EFFD-72C9-E94A-E113-678472C86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37" y="1436672"/>
            <a:ext cx="5551782" cy="35152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30C7E6-B39D-965D-E1EE-08A4F89A8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>
                <a:latin typeface="Athelas" panose="02000503000000020003" pitchFamily="2" charset="77"/>
                <a:ea typeface="等线 Light"/>
              </a:rPr>
              <a:t>Further tests on Lasso reduction model shows that it has high accuracy in prediction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C8D5F7-A515-B3BC-AE91-5259DCF05128}"/>
              </a:ext>
            </a:extLst>
          </p:cNvPr>
          <p:cNvSpPr/>
          <p:nvPr/>
        </p:nvSpPr>
        <p:spPr>
          <a:xfrm>
            <a:off x="6496938" y="5081873"/>
            <a:ext cx="5096866" cy="895181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thelas"/>
                <a:ea typeface="+mn-lt"/>
                <a:cs typeface="+mn-lt"/>
              </a:rPr>
              <a:t>We have achieved close to 32% OOS R-squared with our lasso model</a:t>
            </a:r>
            <a:endParaRPr lang="en-US" dirty="0">
              <a:solidFill>
                <a:schemeClr val="tx1"/>
              </a:solidFill>
              <a:latin typeface="Athelas"/>
              <a:cs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CE18BA-1DCE-B4EC-2D94-9EC8F316AE74}"/>
              </a:ext>
            </a:extLst>
          </p:cNvPr>
          <p:cNvSpPr/>
          <p:nvPr/>
        </p:nvSpPr>
        <p:spPr>
          <a:xfrm rot="16200000">
            <a:off x="7606298" y="3221115"/>
            <a:ext cx="1440586" cy="616731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>
              <a:latin typeface="Athela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4704595-3EC4-EAD6-14E4-7C1156DA7867}"/>
              </a:ext>
            </a:extLst>
          </p:cNvPr>
          <p:cNvCxnSpPr/>
          <p:nvPr/>
        </p:nvCxnSpPr>
        <p:spPr>
          <a:xfrm>
            <a:off x="6164213" y="2140166"/>
            <a:ext cx="0" cy="3121371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9688760-7E32-1C46-4B67-5A191F1B432C}"/>
              </a:ext>
            </a:extLst>
          </p:cNvPr>
          <p:cNvSpPr/>
          <p:nvPr/>
        </p:nvSpPr>
        <p:spPr>
          <a:xfrm>
            <a:off x="758538" y="5081873"/>
            <a:ext cx="5096866" cy="895181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thelas"/>
                <a:ea typeface="+mn-lt"/>
                <a:cs typeface="+mn-lt"/>
              </a:rPr>
              <a:t>We have achieved close to 70% OOS accuracy with our lasso model</a:t>
            </a:r>
            <a:endParaRPr lang="en-US" dirty="0">
              <a:solidFill>
                <a:schemeClr val="tx1"/>
              </a:solidFill>
              <a:latin typeface="Athelas"/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FF9C8B-FAC7-2177-C6FD-C88C1AE34E35}"/>
              </a:ext>
            </a:extLst>
          </p:cNvPr>
          <p:cNvSpPr/>
          <p:nvPr/>
        </p:nvSpPr>
        <p:spPr>
          <a:xfrm rot="16200000">
            <a:off x="1244287" y="2765493"/>
            <a:ext cx="2241865" cy="651281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>
              <a:latin typeface="Athela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820149-74C3-3F8C-7195-24B2F7A1C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657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98FD77D-2F35-C1C1-75E2-E687540E6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812" y="1611422"/>
            <a:ext cx="6715990" cy="41170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09932-619B-C340-FA62-61BE43A28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>
                <a:latin typeface="Athelas" panose="02000503000000020003" pitchFamily="2" charset="77"/>
              </a:rPr>
              <a:t>Lasso reduction model has the maximum AUC hence the best model for prediction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8C9E3E2-9505-B546-E287-2D99800B2938}"/>
              </a:ext>
            </a:extLst>
          </p:cNvPr>
          <p:cNvCxnSpPr/>
          <p:nvPr/>
        </p:nvCxnSpPr>
        <p:spPr>
          <a:xfrm>
            <a:off x="4619469" y="2173135"/>
            <a:ext cx="211873" cy="26985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AA18A8-EA3A-FA92-655F-7BE9DDCF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44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0C7E6-B39D-965D-E1EE-08A4F89A8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>
                <a:latin typeface="Athelas"/>
                <a:ea typeface="+mj-lt"/>
                <a:cs typeface="+mj-lt"/>
              </a:rPr>
              <a:t>We can’t afford to predict false on the songs which are hit songs</a:t>
            </a:r>
            <a:endParaRPr lang="en-US" b="0" dirty="0">
              <a:latin typeface="Athelas"/>
              <a:cs typeface="Calibri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C8D5F7-A515-B3BC-AE91-5259DCF05128}"/>
              </a:ext>
            </a:extLst>
          </p:cNvPr>
          <p:cNvSpPr/>
          <p:nvPr/>
        </p:nvSpPr>
        <p:spPr>
          <a:xfrm>
            <a:off x="2016879" y="4439981"/>
            <a:ext cx="3520105" cy="55337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thelas"/>
                <a:ea typeface="+mn-lt"/>
                <a:cs typeface="+mn-lt"/>
              </a:rPr>
              <a:t>Our priority is predicting hit songs</a:t>
            </a:r>
            <a:endParaRPr lang="en-US" dirty="0">
              <a:solidFill>
                <a:schemeClr val="tx1"/>
              </a:solidFill>
              <a:latin typeface="Athelas"/>
              <a:cs typeface="Calibri"/>
            </a:endParaRP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C6FE14A2-2378-9A71-895F-0D3C4C8EF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701911"/>
              </p:ext>
            </p:extLst>
          </p:nvPr>
        </p:nvGraphicFramePr>
        <p:xfrm>
          <a:off x="1965476" y="1705429"/>
          <a:ext cx="8337984" cy="24079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042248">
                  <a:extLst>
                    <a:ext uri="{9D8B030D-6E8A-4147-A177-3AD203B41FA5}">
                      <a16:colId xmlns:a16="http://schemas.microsoft.com/office/drawing/2014/main" val="3674306824"/>
                    </a:ext>
                  </a:extLst>
                </a:gridCol>
                <a:gridCol w="1042248">
                  <a:extLst>
                    <a:ext uri="{9D8B030D-6E8A-4147-A177-3AD203B41FA5}">
                      <a16:colId xmlns:a16="http://schemas.microsoft.com/office/drawing/2014/main" val="1854427672"/>
                    </a:ext>
                  </a:extLst>
                </a:gridCol>
                <a:gridCol w="1042248">
                  <a:extLst>
                    <a:ext uri="{9D8B030D-6E8A-4147-A177-3AD203B41FA5}">
                      <a16:colId xmlns:a16="http://schemas.microsoft.com/office/drawing/2014/main" val="2576343964"/>
                    </a:ext>
                  </a:extLst>
                </a:gridCol>
                <a:gridCol w="1042248">
                  <a:extLst>
                    <a:ext uri="{9D8B030D-6E8A-4147-A177-3AD203B41FA5}">
                      <a16:colId xmlns:a16="http://schemas.microsoft.com/office/drawing/2014/main" val="2102366127"/>
                    </a:ext>
                  </a:extLst>
                </a:gridCol>
                <a:gridCol w="1042248">
                  <a:extLst>
                    <a:ext uri="{9D8B030D-6E8A-4147-A177-3AD203B41FA5}">
                      <a16:colId xmlns:a16="http://schemas.microsoft.com/office/drawing/2014/main" val="520878668"/>
                    </a:ext>
                  </a:extLst>
                </a:gridCol>
                <a:gridCol w="1042248">
                  <a:extLst>
                    <a:ext uri="{9D8B030D-6E8A-4147-A177-3AD203B41FA5}">
                      <a16:colId xmlns:a16="http://schemas.microsoft.com/office/drawing/2014/main" val="11454710"/>
                    </a:ext>
                  </a:extLst>
                </a:gridCol>
                <a:gridCol w="1042248">
                  <a:extLst>
                    <a:ext uri="{9D8B030D-6E8A-4147-A177-3AD203B41FA5}">
                      <a16:colId xmlns:a16="http://schemas.microsoft.com/office/drawing/2014/main" val="282160275"/>
                    </a:ext>
                  </a:extLst>
                </a:gridCol>
                <a:gridCol w="1042248">
                  <a:extLst>
                    <a:ext uri="{9D8B030D-6E8A-4147-A177-3AD203B41FA5}">
                      <a16:colId xmlns:a16="http://schemas.microsoft.com/office/drawing/2014/main" val="2706191632"/>
                    </a:ext>
                  </a:extLst>
                </a:gridCol>
              </a:tblGrid>
              <a:tr h="571572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Athelas"/>
                        </a:rPr>
                        <a:t>Threshold Value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thelas"/>
                        </a:rPr>
                        <a:t>FPR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thelas"/>
                        </a:rPr>
                        <a:t>TPR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thelas"/>
                        </a:rPr>
                        <a:t>ACC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thelas"/>
                        </a:rPr>
                        <a:t>TP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thelas"/>
                        </a:rPr>
                        <a:t>FP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thelas"/>
                        </a:rPr>
                        <a:t>FN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thelas"/>
                        </a:rPr>
                        <a:t>TN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21352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thelas"/>
                        </a:rPr>
                        <a:t>0.25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thelas"/>
                        </a:rPr>
                        <a:t>0.52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thelas"/>
                        </a:rPr>
                        <a:t>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thelas"/>
                        </a:rPr>
                        <a:t>0.73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1440" algn="r"/>
                      <a:r>
                        <a:rPr lang="en-US" dirty="0">
                          <a:latin typeface="Athelas"/>
                        </a:rPr>
                        <a:t>19,879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1440" algn="r"/>
                      <a:r>
                        <a:rPr lang="en-US" dirty="0">
                          <a:latin typeface="Athelas"/>
                        </a:rPr>
                        <a:t>10,604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1440" algn="r"/>
                      <a:r>
                        <a:rPr lang="en-US" dirty="0">
                          <a:latin typeface="Athelas"/>
                        </a:rPr>
                        <a:t>674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1440" algn="r"/>
                      <a:r>
                        <a:rPr lang="en-US" dirty="0">
                          <a:latin typeface="Athelas"/>
                        </a:rPr>
                        <a:t>9,949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306714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Athelas"/>
                        </a:rPr>
                        <a:t>0.45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latin typeface="Athelas"/>
                        </a:rPr>
                        <a:t>0.35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Athelas"/>
                        </a:rPr>
                        <a:t>0.89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Athelas"/>
                        </a:rPr>
                        <a:t>0.77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1440" algn="r"/>
                      <a:r>
                        <a:rPr lang="en-US" sz="1800" b="1" dirty="0">
                          <a:latin typeface="Athelas"/>
                        </a:rPr>
                        <a:t>18,326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1440" algn="r"/>
                      <a:r>
                        <a:rPr lang="en-US" sz="1800" b="1" dirty="0">
                          <a:latin typeface="Athelas"/>
                        </a:rPr>
                        <a:t>7,158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1440" algn="r"/>
                      <a:r>
                        <a:rPr lang="en-US" sz="1800" b="1" dirty="0">
                          <a:latin typeface="Athelas"/>
                        </a:rPr>
                        <a:t>2,227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1440" algn="r"/>
                      <a:r>
                        <a:rPr lang="en-US" sz="1800" b="1" dirty="0">
                          <a:latin typeface="Athelas"/>
                        </a:rPr>
                        <a:t>13,395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139195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thelas"/>
                        </a:rPr>
                        <a:t>0.50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thelas"/>
                        </a:rPr>
                        <a:t>0.31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thelas"/>
                        </a:rPr>
                        <a:t>0.85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thelas"/>
                        </a:rPr>
                        <a:t>0.77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1440" algn="r"/>
                      <a:r>
                        <a:rPr lang="en-US" dirty="0">
                          <a:latin typeface="Athelas"/>
                        </a:rPr>
                        <a:t>17,495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1440" algn="r"/>
                      <a:r>
                        <a:rPr lang="en-US" dirty="0">
                          <a:latin typeface="Athelas"/>
                        </a:rPr>
                        <a:t>6,271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1440" algn="r"/>
                      <a:r>
                        <a:rPr lang="en-US" dirty="0">
                          <a:latin typeface="Athelas"/>
                        </a:rPr>
                        <a:t>3,058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1440" algn="r"/>
                      <a:r>
                        <a:rPr lang="en-US" dirty="0">
                          <a:latin typeface="Athelas"/>
                        </a:rPr>
                        <a:t>14,282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932365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thelas"/>
                        </a:rPr>
                        <a:t>0.75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thelas"/>
                        </a:rPr>
                        <a:t>0.09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thelas"/>
                        </a:rPr>
                        <a:t>0.42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Athelas"/>
                        </a:rPr>
                        <a:t>0.67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1440" algn="r"/>
                      <a:r>
                        <a:rPr lang="en-US" dirty="0">
                          <a:latin typeface="Athelas"/>
                        </a:rPr>
                        <a:t>8,679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1440" algn="r"/>
                      <a:r>
                        <a:rPr lang="en-US" dirty="0">
                          <a:latin typeface="Athelas"/>
                        </a:rPr>
                        <a:t>1,758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1440" algn="r"/>
                      <a:r>
                        <a:rPr lang="en-US" dirty="0">
                          <a:latin typeface="Athelas"/>
                        </a:rPr>
                        <a:t>11,874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91440" algn="r"/>
                      <a:r>
                        <a:rPr lang="en-US" dirty="0">
                          <a:latin typeface="Athelas"/>
                        </a:rPr>
                        <a:t>18,795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1045889"/>
                  </a:ext>
                </a:extLst>
              </a:tr>
            </a:tbl>
          </a:graphicData>
        </a:graphic>
      </p:graphicFrame>
      <p:sp>
        <p:nvSpPr>
          <p:cNvPr id="4" name="Triangle 19">
            <a:extLst>
              <a:ext uri="{FF2B5EF4-FFF2-40B4-BE49-F238E27FC236}">
                <a16:creationId xmlns:a16="http://schemas.microsoft.com/office/drawing/2014/main" id="{2081F1D8-C3B7-70BC-E47B-3F21575FACFC}"/>
              </a:ext>
            </a:extLst>
          </p:cNvPr>
          <p:cNvSpPr/>
          <p:nvPr/>
        </p:nvSpPr>
        <p:spPr>
          <a:xfrm rot="5400000">
            <a:off x="5860733" y="4514810"/>
            <a:ext cx="595780" cy="413575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5ED7E3-9B00-B62D-1A7D-CFCF6A6D4EC7}"/>
              </a:ext>
            </a:extLst>
          </p:cNvPr>
          <p:cNvSpPr/>
          <p:nvPr/>
        </p:nvSpPr>
        <p:spPr>
          <a:xfrm>
            <a:off x="6673545" y="4415790"/>
            <a:ext cx="3520105" cy="55337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We optimize on 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True Positive Rate</a:t>
            </a:r>
            <a:endParaRPr lang="en-US" b="1">
              <a:solidFill>
                <a:schemeClr val="tx1"/>
              </a:solidFill>
              <a:cs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7B29A3-ED64-4A72-09E0-3CD3B632F958}"/>
              </a:ext>
            </a:extLst>
          </p:cNvPr>
          <p:cNvSpPr/>
          <p:nvPr/>
        </p:nvSpPr>
        <p:spPr>
          <a:xfrm>
            <a:off x="3837211" y="5480171"/>
            <a:ext cx="4814296" cy="55337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Athelas"/>
                <a:ea typeface="+mn-lt"/>
                <a:cs typeface="+mn-lt"/>
              </a:rPr>
              <a:t>We choose the threshold value as </a:t>
            </a:r>
            <a:r>
              <a:rPr lang="en-US" b="1">
                <a:solidFill>
                  <a:schemeClr val="tx1"/>
                </a:solidFill>
                <a:latin typeface="Athelas"/>
                <a:ea typeface="+mn-lt"/>
                <a:cs typeface="+mn-lt"/>
              </a:rPr>
              <a:t>0.45</a:t>
            </a:r>
            <a:endParaRPr lang="en-US">
              <a:solidFill>
                <a:schemeClr val="tx1"/>
              </a:solidFill>
              <a:latin typeface="Athelas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4B941-116B-AE12-0C61-0C225FCBF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523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9FDEB-BEB4-39B2-C60A-384F22DA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>
                <a:latin typeface="Athelas"/>
              </a:rPr>
              <a:t>Lasso results explain the effects of the feature of the songs on popularity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0453FA-82F2-CED8-16F2-1EE63DD35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12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B0FE1B-6E50-8AC3-3ACA-DF66473A7A6E}"/>
              </a:ext>
            </a:extLst>
          </p:cNvPr>
          <p:cNvSpPr/>
          <p:nvPr/>
        </p:nvSpPr>
        <p:spPr>
          <a:xfrm>
            <a:off x="1054807" y="1666760"/>
            <a:ext cx="3858771" cy="553375"/>
          </a:xfrm>
          <a:prstGeom prst="rect">
            <a:avLst/>
          </a:prstGeom>
          <a:solidFill>
            <a:srgbClr val="157215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thelas"/>
                <a:ea typeface="+mn-lt"/>
                <a:cs typeface="+mn-lt"/>
              </a:rPr>
              <a:t>Song Feature</a:t>
            </a:r>
            <a:endParaRPr lang="en-US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967ADF-A664-791B-0281-E13F21CC8800}"/>
              </a:ext>
            </a:extLst>
          </p:cNvPr>
          <p:cNvSpPr/>
          <p:nvPr/>
        </p:nvSpPr>
        <p:spPr>
          <a:xfrm>
            <a:off x="8768853" y="1677264"/>
            <a:ext cx="2080771" cy="553375"/>
          </a:xfrm>
          <a:prstGeom prst="rect">
            <a:avLst/>
          </a:prstGeom>
          <a:solidFill>
            <a:srgbClr val="157215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thelas"/>
                <a:ea typeface="+mn-lt"/>
                <a:cs typeface="+mn-lt"/>
              </a:rPr>
              <a:t>Effect on Popularity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F72C4D-86C3-FBE6-FE06-3BEDCCEE5E23}"/>
              </a:ext>
            </a:extLst>
          </p:cNvPr>
          <p:cNvSpPr/>
          <p:nvPr/>
        </p:nvSpPr>
        <p:spPr>
          <a:xfrm>
            <a:off x="1744236" y="2549712"/>
            <a:ext cx="3108867" cy="55337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thelas"/>
                <a:ea typeface="+mn-lt"/>
                <a:cs typeface="+mn-lt"/>
              </a:rPr>
              <a:t>Speechiness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thelas"/>
                <a:ea typeface="+mn-lt"/>
                <a:cs typeface="+mn-lt"/>
              </a:rPr>
              <a:t> &amp; </a:t>
            </a:r>
          </a:p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thelas"/>
                <a:ea typeface="+mn-lt"/>
                <a:cs typeface="+mn-lt"/>
              </a:rPr>
              <a:t>(instrumentalness OR energy)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thelas"/>
              <a:cs typeface="Calibri"/>
            </a:endParaRPr>
          </a:p>
        </p:txBody>
      </p:sp>
      <p:sp>
        <p:nvSpPr>
          <p:cNvPr id="13" name="Triangle 19">
            <a:extLst>
              <a:ext uri="{FF2B5EF4-FFF2-40B4-BE49-F238E27FC236}">
                <a16:creationId xmlns:a16="http://schemas.microsoft.com/office/drawing/2014/main" id="{AF2395E7-4D56-E957-2F96-6CE52C73D6CE}"/>
              </a:ext>
            </a:extLst>
          </p:cNvPr>
          <p:cNvSpPr/>
          <p:nvPr/>
        </p:nvSpPr>
        <p:spPr>
          <a:xfrm rot="10800000">
            <a:off x="9582851" y="2635045"/>
            <a:ext cx="595780" cy="41357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9">
            <a:extLst>
              <a:ext uri="{FF2B5EF4-FFF2-40B4-BE49-F238E27FC236}">
                <a16:creationId xmlns:a16="http://schemas.microsoft.com/office/drawing/2014/main" id="{FE374FF1-CF19-E4B3-5638-A72FF07BB5BE}"/>
              </a:ext>
            </a:extLst>
          </p:cNvPr>
          <p:cNvSpPr/>
          <p:nvPr/>
        </p:nvSpPr>
        <p:spPr>
          <a:xfrm>
            <a:off x="1052374" y="2624540"/>
            <a:ext cx="595780" cy="413575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B3F7E7-CB0D-E08C-FB44-DB0AE86C1C36}"/>
              </a:ext>
            </a:extLst>
          </p:cNvPr>
          <p:cNvSpPr/>
          <p:nvPr/>
        </p:nvSpPr>
        <p:spPr>
          <a:xfrm>
            <a:off x="5189512" y="2549713"/>
            <a:ext cx="2080772" cy="55337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thelas"/>
                <a:ea typeface="+mn-lt"/>
                <a:cs typeface="+mn-lt"/>
              </a:rPr>
              <a:t>Wordy Energy Songs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C856E4-74DE-9AA8-41D7-611014BA1BA3}"/>
              </a:ext>
            </a:extLst>
          </p:cNvPr>
          <p:cNvSpPr/>
          <p:nvPr/>
        </p:nvSpPr>
        <p:spPr>
          <a:xfrm>
            <a:off x="5068559" y="1666760"/>
            <a:ext cx="2358961" cy="553375"/>
          </a:xfrm>
          <a:prstGeom prst="rect">
            <a:avLst/>
          </a:prstGeom>
          <a:solidFill>
            <a:srgbClr val="157215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thelas"/>
                <a:ea typeface="+mn-lt"/>
                <a:cs typeface="+mn-lt"/>
              </a:rPr>
              <a:t>Song Description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E17CB0-46C3-B06D-1523-92B9A028EF08}"/>
              </a:ext>
            </a:extLst>
          </p:cNvPr>
          <p:cNvSpPr/>
          <p:nvPr/>
        </p:nvSpPr>
        <p:spPr>
          <a:xfrm>
            <a:off x="1756330" y="3408473"/>
            <a:ext cx="3108867" cy="55337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thelas"/>
                <a:ea typeface="+mn-lt"/>
                <a:cs typeface="+mn-lt"/>
              </a:rPr>
              <a:t>Energy &amp; </a:t>
            </a:r>
          </a:p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thelas"/>
                <a:ea typeface="+mn-lt"/>
                <a:cs typeface="+mn-lt"/>
              </a:rPr>
              <a:t>(acousticness OR danceability)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thelas"/>
              <a:cs typeface="Calibri"/>
            </a:endParaRPr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CB751A69-AD56-17DA-A161-A0B60621BAD6}"/>
              </a:ext>
            </a:extLst>
          </p:cNvPr>
          <p:cNvSpPr/>
          <p:nvPr/>
        </p:nvSpPr>
        <p:spPr>
          <a:xfrm>
            <a:off x="1064468" y="3483301"/>
            <a:ext cx="595780" cy="413575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EF7B64-6EAE-2DD9-2395-C472A050E8FE}"/>
              </a:ext>
            </a:extLst>
          </p:cNvPr>
          <p:cNvSpPr/>
          <p:nvPr/>
        </p:nvSpPr>
        <p:spPr>
          <a:xfrm>
            <a:off x="5189511" y="3408474"/>
            <a:ext cx="2080772" cy="55337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thelas"/>
                <a:ea typeface="+mn-lt"/>
                <a:cs typeface="+mn-lt"/>
              </a:rPr>
              <a:t>Electronic dance Songs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thelas"/>
              <a:cs typeface="Calibri"/>
            </a:endParaRPr>
          </a:p>
        </p:txBody>
      </p:sp>
      <p:sp>
        <p:nvSpPr>
          <p:cNvPr id="22" name="Triangle 19">
            <a:extLst>
              <a:ext uri="{FF2B5EF4-FFF2-40B4-BE49-F238E27FC236}">
                <a16:creationId xmlns:a16="http://schemas.microsoft.com/office/drawing/2014/main" id="{FEC98FD3-FB74-742C-9DF9-12633D1051BA}"/>
              </a:ext>
            </a:extLst>
          </p:cNvPr>
          <p:cNvSpPr/>
          <p:nvPr/>
        </p:nvSpPr>
        <p:spPr>
          <a:xfrm>
            <a:off x="9582848" y="3493805"/>
            <a:ext cx="595780" cy="413575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EF8D83-565B-305B-9A6F-8F47062125E5}"/>
              </a:ext>
            </a:extLst>
          </p:cNvPr>
          <p:cNvSpPr/>
          <p:nvPr/>
        </p:nvSpPr>
        <p:spPr>
          <a:xfrm>
            <a:off x="1756329" y="4243044"/>
            <a:ext cx="3108867" cy="55337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thelas"/>
                <a:cs typeface="Calibri"/>
              </a:rPr>
              <a:t>Valence &amp; </a:t>
            </a:r>
          </a:p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thelas"/>
                <a:cs typeface="Calibri"/>
              </a:rPr>
              <a:t>(instrumentalness OR energy)</a:t>
            </a:r>
          </a:p>
        </p:txBody>
      </p:sp>
      <p:sp>
        <p:nvSpPr>
          <p:cNvPr id="24" name="Triangle 19">
            <a:extLst>
              <a:ext uri="{FF2B5EF4-FFF2-40B4-BE49-F238E27FC236}">
                <a16:creationId xmlns:a16="http://schemas.microsoft.com/office/drawing/2014/main" id="{AE78C020-F159-2A0E-6C34-70125EC8F1E3}"/>
              </a:ext>
            </a:extLst>
          </p:cNvPr>
          <p:cNvSpPr/>
          <p:nvPr/>
        </p:nvSpPr>
        <p:spPr>
          <a:xfrm>
            <a:off x="1052372" y="4317872"/>
            <a:ext cx="595780" cy="413575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7BFF18-654F-E73A-046F-BB1DEA1D71BB}"/>
              </a:ext>
            </a:extLst>
          </p:cNvPr>
          <p:cNvSpPr/>
          <p:nvPr/>
        </p:nvSpPr>
        <p:spPr>
          <a:xfrm>
            <a:off x="5189510" y="4243045"/>
            <a:ext cx="2080772" cy="55337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Athelas"/>
                <a:ea typeface="+mn-lt"/>
                <a:cs typeface="+mn-lt"/>
              </a:rPr>
              <a:t>Happy vibe songs</a:t>
            </a:r>
          </a:p>
        </p:txBody>
      </p:sp>
      <p:sp>
        <p:nvSpPr>
          <p:cNvPr id="26" name="Triangle 19">
            <a:extLst>
              <a:ext uri="{FF2B5EF4-FFF2-40B4-BE49-F238E27FC236}">
                <a16:creationId xmlns:a16="http://schemas.microsoft.com/office/drawing/2014/main" id="{DF573CED-7012-FC69-F8A9-B991C7807505}"/>
              </a:ext>
            </a:extLst>
          </p:cNvPr>
          <p:cNvSpPr/>
          <p:nvPr/>
        </p:nvSpPr>
        <p:spPr>
          <a:xfrm>
            <a:off x="9582847" y="4328376"/>
            <a:ext cx="595780" cy="413575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CE884478-B73C-3306-BFD0-6BA6B8E2C41E}"/>
              </a:ext>
            </a:extLst>
          </p:cNvPr>
          <p:cNvSpPr/>
          <p:nvPr/>
        </p:nvSpPr>
        <p:spPr>
          <a:xfrm>
            <a:off x="6770720" y="5217416"/>
            <a:ext cx="3679215" cy="824072"/>
          </a:xfrm>
          <a:prstGeom prst="wedgeRoundRectCallout">
            <a:avLst>
              <a:gd name="adj1" fmla="val 37660"/>
              <a:gd name="adj2" fmla="val -872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We used the absolute value of the coefficients (betas) to identify if a song’s popularity increases or decreases</a:t>
            </a:r>
          </a:p>
        </p:txBody>
      </p:sp>
    </p:spTree>
    <p:extLst>
      <p:ext uri="{BB962C8B-B14F-4D97-AF65-F5344CB8AC3E}">
        <p14:creationId xmlns:p14="http://schemas.microsoft.com/office/powerpoint/2010/main" val="2335781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506DB1-5A61-0268-A03B-C737D67B65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altLang="zh-CN" b="1">
                <a:latin typeface="Athelas"/>
                <a:ea typeface="等线 Light"/>
              </a:rPr>
              <a:t>Deployment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788696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518533-3B76-07D4-6DEE-7CF7E0799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latin typeface="Athelas"/>
              </a:rPr>
              <a:t>Our model will change the industry dynamics</a:t>
            </a:r>
            <a:endParaRPr lang="en-US" b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040A06-CBE0-4881-F3FF-7494FEDD1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en-US" sz="2800">
              <a:solidFill>
                <a:srgbClr val="1BD860"/>
              </a:solidFill>
              <a:cs typeface="Calibri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cs typeface="Calibri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F499CB-CF73-576C-0CA6-2AED3AD3646C}"/>
              </a:ext>
            </a:extLst>
          </p:cNvPr>
          <p:cNvGrpSpPr/>
          <p:nvPr/>
        </p:nvGrpSpPr>
        <p:grpSpPr>
          <a:xfrm>
            <a:off x="810584" y="2628511"/>
            <a:ext cx="5563874" cy="573738"/>
            <a:chOff x="798503" y="5053585"/>
            <a:chExt cx="10575929" cy="82168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4F24E65-C65E-B0AA-5191-6A684BA1EEB6}"/>
                </a:ext>
              </a:extLst>
            </p:cNvPr>
            <p:cNvSpPr/>
            <p:nvPr/>
          </p:nvSpPr>
          <p:spPr>
            <a:xfrm>
              <a:off x="804983" y="5053585"/>
              <a:ext cx="10355386" cy="82168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1CBB5F-D7EC-52EA-479B-12A93AB6BED5}"/>
                </a:ext>
              </a:extLst>
            </p:cNvPr>
            <p:cNvSpPr txBox="1"/>
            <p:nvPr/>
          </p:nvSpPr>
          <p:spPr>
            <a:xfrm>
              <a:off x="798503" y="5104342"/>
              <a:ext cx="10575929" cy="74933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US" sz="2000" dirty="0">
                  <a:solidFill>
                    <a:srgbClr val="1BD860"/>
                  </a:solidFill>
                  <a:latin typeface="Athelas"/>
                </a:rPr>
                <a:t>FOR</a:t>
              </a:r>
              <a:r>
                <a:rPr lang="en-US" sz="2800" dirty="0">
                  <a:latin typeface="Athelas"/>
                </a:rPr>
                <a:t> </a:t>
              </a:r>
              <a:r>
                <a:rPr lang="en-US" sz="2000" dirty="0">
                  <a:latin typeface="Athelas"/>
                </a:rPr>
                <a:t>Songwriters, Producers, and Artists</a:t>
              </a:r>
              <a:endParaRPr lang="en-US" sz="2000" dirty="0">
                <a:latin typeface="Athelas" panose="02000503000000020003" pitchFamily="2" charset="77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983DC49-0A3F-8239-ABF0-ADA8208FB7C7}"/>
              </a:ext>
            </a:extLst>
          </p:cNvPr>
          <p:cNvGrpSpPr/>
          <p:nvPr/>
        </p:nvGrpSpPr>
        <p:grpSpPr>
          <a:xfrm>
            <a:off x="7320237" y="2622463"/>
            <a:ext cx="4122126" cy="579785"/>
            <a:chOff x="804983" y="5053585"/>
            <a:chExt cx="11056065" cy="82168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2FB046-A6BF-08A1-0C92-A9FE78CCEB10}"/>
                </a:ext>
              </a:extLst>
            </p:cNvPr>
            <p:cNvSpPr/>
            <p:nvPr/>
          </p:nvSpPr>
          <p:spPr>
            <a:xfrm>
              <a:off x="804983" y="5053585"/>
              <a:ext cx="10355386" cy="82168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F922BF-C18D-4252-F548-BFD8BE2E274F}"/>
                </a:ext>
              </a:extLst>
            </p:cNvPr>
            <p:cNvSpPr txBox="1"/>
            <p:nvPr/>
          </p:nvSpPr>
          <p:spPr>
            <a:xfrm>
              <a:off x="1285119" y="5145482"/>
              <a:ext cx="10575929" cy="567048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US" sz="2000">
                  <a:latin typeface="Athelas"/>
                </a:rPr>
                <a:t>"How to guarantee a hit song?"</a:t>
              </a:r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A081B8-FA07-D691-F203-85A9D58C202C}"/>
              </a:ext>
            </a:extLst>
          </p:cNvPr>
          <p:cNvGrpSpPr/>
          <p:nvPr/>
        </p:nvGrpSpPr>
        <p:grpSpPr>
          <a:xfrm>
            <a:off x="810583" y="3868273"/>
            <a:ext cx="10631779" cy="579785"/>
            <a:chOff x="798503" y="5053585"/>
            <a:chExt cx="10575929" cy="82168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B60BE8E-A5D1-A9D9-F2ED-8625B53C8FE9}"/>
                </a:ext>
              </a:extLst>
            </p:cNvPr>
            <p:cNvSpPr/>
            <p:nvPr/>
          </p:nvSpPr>
          <p:spPr>
            <a:xfrm>
              <a:off x="804983" y="5053585"/>
              <a:ext cx="10355386" cy="82168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1E30C86-30FB-871F-4391-5EF79A3DD06B}"/>
                </a:ext>
              </a:extLst>
            </p:cNvPr>
            <p:cNvSpPr txBox="1"/>
            <p:nvPr/>
          </p:nvSpPr>
          <p:spPr>
            <a:xfrm>
              <a:off x="798503" y="5176338"/>
              <a:ext cx="10575929" cy="567048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sz="2000">
                  <a:solidFill>
                    <a:srgbClr val="1BD860"/>
                  </a:solidFill>
                  <a:latin typeface="Athelas"/>
                </a:rPr>
                <a:t>Record labels</a:t>
              </a:r>
              <a:r>
                <a:rPr lang="en-US" sz="2000">
                  <a:solidFill>
                    <a:srgbClr val="000000"/>
                  </a:solidFill>
                  <a:latin typeface="Athelas"/>
                </a:rPr>
                <a:t> can </a:t>
              </a:r>
              <a:r>
                <a:rPr lang="en-US" sz="2000">
                  <a:ea typeface="+mn-lt"/>
                  <a:cs typeface="+mn-lt"/>
                </a:rPr>
                <a:t>leverage the clusters to appeal to different demographics</a:t>
              </a:r>
              <a:r>
                <a:rPr lang="en-US" sz="2000">
                  <a:solidFill>
                    <a:srgbClr val="000000"/>
                  </a:solidFill>
                  <a:latin typeface="Athelas"/>
                </a:rPr>
                <a:t> </a:t>
              </a:r>
              <a:endParaRPr lang="en-US" sz="2000">
                <a:latin typeface="Athelas" panose="02000503000000020003" pitchFamily="2" charset="77"/>
              </a:endParaRPr>
            </a:p>
          </p:txBody>
        </p:sp>
      </p:grpSp>
      <p:sp>
        <p:nvSpPr>
          <p:cNvPr id="5" name="Triangle 19">
            <a:extLst>
              <a:ext uri="{FF2B5EF4-FFF2-40B4-BE49-F238E27FC236}">
                <a16:creationId xmlns:a16="http://schemas.microsoft.com/office/drawing/2014/main" id="{0FF195E6-1F7D-9AB8-749B-969FC27115F0}"/>
              </a:ext>
            </a:extLst>
          </p:cNvPr>
          <p:cNvSpPr/>
          <p:nvPr/>
        </p:nvSpPr>
        <p:spPr>
          <a:xfrm rot="5400000">
            <a:off x="6525971" y="2706593"/>
            <a:ext cx="595780" cy="413575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F094A5-2ABE-E58D-E132-7CE30B8D6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84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C421EE9-676D-146F-A22B-5444805BB565}"/>
              </a:ext>
            </a:extLst>
          </p:cNvPr>
          <p:cNvGrpSpPr/>
          <p:nvPr/>
        </p:nvGrpSpPr>
        <p:grpSpPr>
          <a:xfrm>
            <a:off x="955975" y="2210375"/>
            <a:ext cx="5993254" cy="525360"/>
            <a:chOff x="798503" y="5053585"/>
            <a:chExt cx="10575929" cy="82168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E7BC7CC-DCAF-82B9-CC0C-EA33BB0852CF}"/>
                </a:ext>
              </a:extLst>
            </p:cNvPr>
            <p:cNvSpPr/>
            <p:nvPr/>
          </p:nvSpPr>
          <p:spPr>
            <a:xfrm>
              <a:off x="804983" y="5053585"/>
              <a:ext cx="10355386" cy="82168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986A1B-8B58-BCCF-82EC-27D6B56E064B}"/>
                </a:ext>
              </a:extLst>
            </p:cNvPr>
            <p:cNvSpPr txBox="1"/>
            <p:nvPr/>
          </p:nvSpPr>
          <p:spPr>
            <a:xfrm>
              <a:off x="798503" y="5104343"/>
              <a:ext cx="10575929" cy="62579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sz="2000">
                  <a:latin typeface="Athelas"/>
                  <a:ea typeface="+mn-lt"/>
                  <a:cs typeface="+mn-lt"/>
                </a:rPr>
                <a:t>Desire to be popular will cause a very </a:t>
              </a:r>
              <a:r>
                <a:rPr lang="en-US" sz="2000">
                  <a:solidFill>
                    <a:srgbClr val="1BD860"/>
                  </a:solidFill>
                  <a:latin typeface="Athelas"/>
                  <a:ea typeface="+mn-lt"/>
                  <a:cs typeface="+mn-lt"/>
                </a:rPr>
                <a:t>high demand</a:t>
              </a:r>
              <a:endParaRPr lang="en-US">
                <a:solidFill>
                  <a:srgbClr val="1BD860"/>
                </a:solidFill>
                <a:latin typeface="Athela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5055CD2-7700-FBD4-8B3B-AB1D22596B4E}"/>
              </a:ext>
            </a:extLst>
          </p:cNvPr>
          <p:cNvGrpSpPr/>
          <p:nvPr/>
        </p:nvGrpSpPr>
        <p:grpSpPr>
          <a:xfrm>
            <a:off x="7565483" y="2210375"/>
            <a:ext cx="3967305" cy="573738"/>
            <a:chOff x="798503" y="5053585"/>
            <a:chExt cx="10575929" cy="8216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AD1459-A70F-AD92-F8C2-B4955B94136F}"/>
                </a:ext>
              </a:extLst>
            </p:cNvPr>
            <p:cNvSpPr/>
            <p:nvPr/>
          </p:nvSpPr>
          <p:spPr>
            <a:xfrm>
              <a:off x="804983" y="5053585"/>
              <a:ext cx="10355386" cy="82168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1EE441A-0579-17A0-3AB5-7D4E00599DDF}"/>
                </a:ext>
              </a:extLst>
            </p:cNvPr>
            <p:cNvSpPr txBox="1"/>
            <p:nvPr/>
          </p:nvSpPr>
          <p:spPr>
            <a:xfrm>
              <a:off x="798503" y="5104342"/>
              <a:ext cx="10575929" cy="573025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spAutoFit/>
            </a:bodyPr>
            <a:lstStyle/>
            <a:p>
              <a:pPr algn="ctr"/>
              <a:r>
                <a:rPr lang="en-US" sz="2000">
                  <a:solidFill>
                    <a:srgbClr val="1BD860"/>
                  </a:solidFill>
                  <a:latin typeface="Athelas"/>
                  <a:ea typeface="+mn-lt"/>
                  <a:cs typeface="+mn-lt"/>
                </a:rPr>
                <a:t>Minimizing access to our model</a:t>
              </a:r>
              <a:endParaRPr lang="en-US">
                <a:solidFill>
                  <a:srgbClr val="1BD860"/>
                </a:solidFill>
                <a:latin typeface="Athelas"/>
              </a:endParaRPr>
            </a:p>
          </p:txBody>
        </p:sp>
      </p:grpSp>
      <p:sp>
        <p:nvSpPr>
          <p:cNvPr id="12" name="Triangle 19">
            <a:extLst>
              <a:ext uri="{FF2B5EF4-FFF2-40B4-BE49-F238E27FC236}">
                <a16:creationId xmlns:a16="http://schemas.microsoft.com/office/drawing/2014/main" id="{08C837B3-EEF8-475D-5E68-D855F9BF8FB8}"/>
              </a:ext>
            </a:extLst>
          </p:cNvPr>
          <p:cNvSpPr/>
          <p:nvPr/>
        </p:nvSpPr>
        <p:spPr>
          <a:xfrm rot="5400000">
            <a:off x="6934306" y="2282410"/>
            <a:ext cx="595780" cy="413575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2C03192-C643-04D5-8B0A-127941F1AD1B}"/>
              </a:ext>
            </a:extLst>
          </p:cNvPr>
          <p:cNvGrpSpPr/>
          <p:nvPr/>
        </p:nvGrpSpPr>
        <p:grpSpPr>
          <a:xfrm>
            <a:off x="717948" y="2215197"/>
            <a:ext cx="457200" cy="523220"/>
            <a:chOff x="633032" y="1496963"/>
            <a:chExt cx="457200" cy="52322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B2E9C26-2A44-3314-ACE6-A75E5C6DC7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3032" y="1517941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C265B23-B551-4259-827E-35C67DDD6274}"/>
                </a:ext>
              </a:extLst>
            </p:cNvPr>
            <p:cNvSpPr txBox="1"/>
            <p:nvPr/>
          </p:nvSpPr>
          <p:spPr>
            <a:xfrm>
              <a:off x="679908" y="1496963"/>
              <a:ext cx="290285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>
                  <a:cs typeface="Calibri"/>
                </a:rPr>
                <a:t>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35A487-CD2E-9C4F-3947-3341C23DCD1A}"/>
              </a:ext>
            </a:extLst>
          </p:cNvPr>
          <p:cNvGrpSpPr/>
          <p:nvPr/>
        </p:nvGrpSpPr>
        <p:grpSpPr>
          <a:xfrm>
            <a:off x="943880" y="3374127"/>
            <a:ext cx="5993254" cy="525360"/>
            <a:chOff x="798503" y="5053585"/>
            <a:chExt cx="10575929" cy="82168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896EBE-5689-9CFF-4361-AC1FE2FBDFB8}"/>
                </a:ext>
              </a:extLst>
            </p:cNvPr>
            <p:cNvSpPr/>
            <p:nvPr/>
          </p:nvSpPr>
          <p:spPr>
            <a:xfrm>
              <a:off x="804983" y="5053585"/>
              <a:ext cx="10355386" cy="82168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9B7973-D323-3A16-7106-2F68E814C8CC}"/>
                </a:ext>
              </a:extLst>
            </p:cNvPr>
            <p:cNvSpPr txBox="1"/>
            <p:nvPr/>
          </p:nvSpPr>
          <p:spPr>
            <a:xfrm>
              <a:off x="798503" y="5104343"/>
              <a:ext cx="10575929" cy="62579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sz="2000" dirty="0">
                  <a:latin typeface="Athelas"/>
                  <a:ea typeface="+mn-lt"/>
                  <a:cs typeface="+mn-lt"/>
                </a:rPr>
                <a:t>Many songs have the potential to </a:t>
              </a:r>
              <a:r>
                <a:rPr lang="en-US" sz="2000" dirty="0">
                  <a:solidFill>
                    <a:srgbClr val="1BD860"/>
                  </a:solidFill>
                  <a:latin typeface="Athelas"/>
                  <a:ea typeface="+mn-lt"/>
                  <a:cs typeface="+mn-lt"/>
                </a:rPr>
                <a:t>sound the same</a:t>
              </a:r>
              <a:endParaRPr lang="en-US" sz="2000" dirty="0">
                <a:solidFill>
                  <a:srgbClr val="1BD860"/>
                </a:solidFill>
                <a:latin typeface="Athelas"/>
                <a:cs typeface="Calibri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0F1D08D-8430-B6A8-292D-527ADA3E2695}"/>
              </a:ext>
            </a:extLst>
          </p:cNvPr>
          <p:cNvGrpSpPr/>
          <p:nvPr/>
        </p:nvGrpSpPr>
        <p:grpSpPr>
          <a:xfrm>
            <a:off x="7553029" y="3332018"/>
            <a:ext cx="3967305" cy="573738"/>
            <a:chOff x="798503" y="5053585"/>
            <a:chExt cx="10575929" cy="82168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4C76047-A2F5-4C2F-73CC-7CC6D9FFD009}"/>
                </a:ext>
              </a:extLst>
            </p:cNvPr>
            <p:cNvSpPr/>
            <p:nvPr/>
          </p:nvSpPr>
          <p:spPr>
            <a:xfrm>
              <a:off x="804983" y="5053585"/>
              <a:ext cx="10355386" cy="82168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C1A3639-810F-263F-60BF-BB2F05028069}"/>
                </a:ext>
              </a:extLst>
            </p:cNvPr>
            <p:cNvSpPr txBox="1"/>
            <p:nvPr/>
          </p:nvSpPr>
          <p:spPr>
            <a:xfrm>
              <a:off x="798503" y="5104342"/>
              <a:ext cx="10575929" cy="573025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rgbClr val="1BD860"/>
                  </a:solidFill>
                  <a:latin typeface="Athelas"/>
                  <a:ea typeface="+mn-lt"/>
                  <a:cs typeface="+mn-lt"/>
                </a:rPr>
                <a:t>Many attribute options</a:t>
              </a:r>
              <a:endParaRPr lang="en-US" dirty="0">
                <a:solidFill>
                  <a:srgbClr val="1BD860"/>
                </a:solidFill>
                <a:latin typeface="Athelas"/>
                <a:cs typeface="Calibri"/>
              </a:endParaRPr>
            </a:p>
          </p:txBody>
        </p:sp>
      </p:grpSp>
      <p:sp>
        <p:nvSpPr>
          <p:cNvPr id="23" name="Triangle 19">
            <a:extLst>
              <a:ext uri="{FF2B5EF4-FFF2-40B4-BE49-F238E27FC236}">
                <a16:creationId xmlns:a16="http://schemas.microsoft.com/office/drawing/2014/main" id="{0354D8FA-719E-3FF2-7E3F-5F833C77D895}"/>
              </a:ext>
            </a:extLst>
          </p:cNvPr>
          <p:cNvSpPr/>
          <p:nvPr/>
        </p:nvSpPr>
        <p:spPr>
          <a:xfrm rot="5400000">
            <a:off x="6934306" y="3399848"/>
            <a:ext cx="595780" cy="413575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2B4D91-7359-112E-07F3-C5BA119A438D}"/>
              </a:ext>
            </a:extLst>
          </p:cNvPr>
          <p:cNvGrpSpPr/>
          <p:nvPr/>
        </p:nvGrpSpPr>
        <p:grpSpPr>
          <a:xfrm>
            <a:off x="717948" y="3388021"/>
            <a:ext cx="457200" cy="523220"/>
            <a:chOff x="633032" y="1496963"/>
            <a:chExt cx="457200" cy="52322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D25AD7D-4FDE-59A0-F728-F7D3724490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3032" y="1517941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2FFE9A5-A41C-8240-ACCA-5E6303AA1900}"/>
                </a:ext>
              </a:extLst>
            </p:cNvPr>
            <p:cNvSpPr txBox="1"/>
            <p:nvPr/>
          </p:nvSpPr>
          <p:spPr>
            <a:xfrm>
              <a:off x="679908" y="1496963"/>
              <a:ext cx="290285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>
                  <a:cs typeface="Calibri"/>
                </a:rPr>
                <a:t>2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9352D1D-10D6-ABA1-A38D-9DAEA07B6239}"/>
              </a:ext>
            </a:extLst>
          </p:cNvPr>
          <p:cNvGrpSpPr/>
          <p:nvPr/>
        </p:nvGrpSpPr>
        <p:grpSpPr>
          <a:xfrm>
            <a:off x="943880" y="4498833"/>
            <a:ext cx="5993254" cy="525360"/>
            <a:chOff x="798503" y="5053585"/>
            <a:chExt cx="10575929" cy="82168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3BBCA35-86F7-CA3C-0E7E-4351609E2919}"/>
                </a:ext>
              </a:extLst>
            </p:cNvPr>
            <p:cNvSpPr/>
            <p:nvPr/>
          </p:nvSpPr>
          <p:spPr>
            <a:xfrm>
              <a:off x="804983" y="5053585"/>
              <a:ext cx="10355386" cy="82168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D7A02D9-C28A-7F4B-1C9A-0F5091FEFDD8}"/>
                </a:ext>
              </a:extLst>
            </p:cNvPr>
            <p:cNvSpPr txBox="1"/>
            <p:nvPr/>
          </p:nvSpPr>
          <p:spPr>
            <a:xfrm>
              <a:off x="798503" y="5104343"/>
              <a:ext cx="10575929" cy="62579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en-US" sz="2000">
                  <a:latin typeface="Athelas"/>
                  <a:ea typeface="+mn-lt"/>
                  <a:cs typeface="+mn-lt"/>
                </a:rPr>
                <a:t>Artists’ </a:t>
              </a:r>
              <a:r>
                <a:rPr lang="en-US" sz="2000">
                  <a:solidFill>
                    <a:srgbClr val="1BD860"/>
                  </a:solidFill>
                  <a:latin typeface="Athelas"/>
                  <a:ea typeface="+mn-lt"/>
                  <a:cs typeface="+mn-lt"/>
                </a:rPr>
                <a:t>fame</a:t>
              </a:r>
              <a:r>
                <a:rPr lang="en-US" sz="2000">
                  <a:latin typeface="Athelas"/>
                  <a:ea typeface="+mn-lt"/>
                  <a:cs typeface="+mn-lt"/>
                </a:rPr>
                <a:t> plays an important factor</a:t>
              </a:r>
              <a:endParaRPr lang="en-US" sz="2000">
                <a:solidFill>
                  <a:srgbClr val="1BD860"/>
                </a:solidFill>
                <a:latin typeface="Athelas"/>
                <a:cs typeface="Calibri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4474315-131C-9FEC-C2C5-6D91CA54D017}"/>
              </a:ext>
            </a:extLst>
          </p:cNvPr>
          <p:cNvGrpSpPr/>
          <p:nvPr/>
        </p:nvGrpSpPr>
        <p:grpSpPr>
          <a:xfrm>
            <a:off x="7553029" y="4456724"/>
            <a:ext cx="3967305" cy="573738"/>
            <a:chOff x="798503" y="5053585"/>
            <a:chExt cx="10575929" cy="821689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70014AF-3493-02BD-CA11-28A58CF9A707}"/>
                </a:ext>
              </a:extLst>
            </p:cNvPr>
            <p:cNvSpPr/>
            <p:nvPr/>
          </p:nvSpPr>
          <p:spPr>
            <a:xfrm>
              <a:off x="804983" y="5053585"/>
              <a:ext cx="10355386" cy="82168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5A087B1-53A1-C6F9-3257-532F3E46806F}"/>
                </a:ext>
              </a:extLst>
            </p:cNvPr>
            <p:cNvSpPr txBox="1"/>
            <p:nvPr/>
          </p:nvSpPr>
          <p:spPr>
            <a:xfrm>
              <a:off x="798503" y="5104342"/>
              <a:ext cx="10575929" cy="573025"/>
            </a:xfrm>
            <a:prstGeom prst="rect">
              <a:avLst/>
            </a:prstGeom>
            <a:noFill/>
          </p:spPr>
          <p:txBody>
            <a:bodyPr wrap="square" lIns="91440" tIns="45720" rIns="91440" bIns="4572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rgbClr val="1BD860"/>
                  </a:solidFill>
                  <a:latin typeface="Athelas"/>
                  <a:ea typeface="+mn-lt"/>
                  <a:cs typeface="+mn-lt"/>
                </a:rPr>
                <a:t>Exception songs popularity</a:t>
              </a:r>
              <a:endParaRPr lang="en-US" dirty="0">
                <a:solidFill>
                  <a:srgbClr val="1BD860"/>
                </a:solidFill>
                <a:latin typeface="Athelas"/>
                <a:cs typeface="Calibri"/>
              </a:endParaRPr>
            </a:p>
          </p:txBody>
        </p:sp>
      </p:grpSp>
      <p:sp>
        <p:nvSpPr>
          <p:cNvPr id="39" name="Triangle 19">
            <a:extLst>
              <a:ext uri="{FF2B5EF4-FFF2-40B4-BE49-F238E27FC236}">
                <a16:creationId xmlns:a16="http://schemas.microsoft.com/office/drawing/2014/main" id="{030C9A55-CA94-9952-FFBA-C2B80BCCED11}"/>
              </a:ext>
            </a:extLst>
          </p:cNvPr>
          <p:cNvSpPr/>
          <p:nvPr/>
        </p:nvSpPr>
        <p:spPr>
          <a:xfrm rot="5400000">
            <a:off x="6934306" y="4524554"/>
            <a:ext cx="595780" cy="413575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7DC800B-B5CE-048A-E99C-22C91D586FE6}"/>
              </a:ext>
            </a:extLst>
          </p:cNvPr>
          <p:cNvGrpSpPr/>
          <p:nvPr/>
        </p:nvGrpSpPr>
        <p:grpSpPr>
          <a:xfrm>
            <a:off x="717948" y="4500027"/>
            <a:ext cx="457200" cy="523220"/>
            <a:chOff x="633032" y="1496963"/>
            <a:chExt cx="457200" cy="52322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BD340AB-13D4-73CD-BF6D-96785C16B0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3032" y="1517941"/>
              <a:ext cx="457200" cy="457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8E570A4-844E-E87F-B7F5-62B349FF6A5B}"/>
                </a:ext>
              </a:extLst>
            </p:cNvPr>
            <p:cNvSpPr txBox="1"/>
            <p:nvPr/>
          </p:nvSpPr>
          <p:spPr>
            <a:xfrm>
              <a:off x="679908" y="1496963"/>
              <a:ext cx="290285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>
                  <a:cs typeface="Calibri"/>
                </a:rPr>
                <a:t>3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06706538-44C4-A487-39ED-178371031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latin typeface="Athelas" panose="02000503000000020003" pitchFamily="2" charset="77"/>
              </a:rPr>
              <a:t>Potential risks and our solution plans come together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6510D6FB-80D7-EA68-1B5F-DF3A686B2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931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506DB1-5A61-0268-A03B-C737D67B65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altLang="zh-CN" b="1">
                <a:latin typeface="Athelas"/>
                <a:ea typeface="等线 Light"/>
              </a:rPr>
              <a:t>Thanks!</a:t>
            </a:r>
            <a:endParaRPr lang="en-US" altLang="zh-CN" b="1">
              <a:ea typeface="等线 Light"/>
            </a:endParaRPr>
          </a:p>
        </p:txBody>
      </p:sp>
    </p:spTree>
    <p:extLst>
      <p:ext uri="{BB962C8B-B14F-4D97-AF65-F5344CB8AC3E}">
        <p14:creationId xmlns:p14="http://schemas.microsoft.com/office/powerpoint/2010/main" val="266086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506DB1-5A61-0268-A03B-C737D67B65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altLang="zh-CN" b="1"/>
              <a:t>Appendix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385584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D183EB4-913B-8E20-F160-599A0615C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1025525" y="1466396"/>
            <a:ext cx="10134600" cy="4636407"/>
          </a:xfr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FCC78B3-7243-A3AE-3B31-08142D089AC8}"/>
              </a:ext>
            </a:extLst>
          </p:cNvPr>
          <p:cNvSpPr txBox="1">
            <a:spLocks/>
          </p:cNvSpPr>
          <p:nvPr/>
        </p:nvSpPr>
        <p:spPr>
          <a:xfrm>
            <a:off x="708291" y="690812"/>
            <a:ext cx="9386885" cy="4510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>
                <a:latin typeface="Athelas"/>
                <a:cs typeface="Times New Roman"/>
              </a:rPr>
              <a:t>Relationship between Mode and Song Loudness</a:t>
            </a:r>
          </a:p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85E041-CD8F-B172-E522-FF4432CE5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005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A3520-3CF3-662F-CCF6-77C698495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thelas" panose="02000503000000020003" pitchFamily="2" charset="77"/>
              </a:rPr>
              <a:t>Outline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2E1694-D427-2B20-3EAE-2C2A7FA2DEDC}"/>
              </a:ext>
            </a:extLst>
          </p:cNvPr>
          <p:cNvSpPr/>
          <p:nvPr/>
        </p:nvSpPr>
        <p:spPr>
          <a:xfrm>
            <a:off x="3481391" y="1958035"/>
            <a:ext cx="5223353" cy="47598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Athelas" panose="02000503000000020003" pitchFamily="2" charset="77"/>
              </a:rPr>
              <a:t>Busi</a:t>
            </a:r>
            <a:r>
              <a:rPr lang="en-US" altLang="zh-CN" b="1">
                <a:latin typeface="Athelas" panose="02000503000000020003" pitchFamily="2" charset="77"/>
              </a:rPr>
              <a:t>ness</a:t>
            </a:r>
            <a:r>
              <a:rPr lang="zh-CN" altLang="en-US" b="1">
                <a:latin typeface="Athelas" panose="02000503000000020003" pitchFamily="2" charset="77"/>
              </a:rPr>
              <a:t> </a:t>
            </a:r>
            <a:r>
              <a:rPr lang="en-US" altLang="zh-CN" b="1">
                <a:latin typeface="Athelas" panose="02000503000000020003" pitchFamily="2" charset="77"/>
              </a:rPr>
              <a:t>Problem</a:t>
            </a:r>
            <a:r>
              <a:rPr lang="zh-CN" altLang="en-US" b="1">
                <a:latin typeface="Athelas" panose="02000503000000020003" pitchFamily="2" charset="77"/>
              </a:rPr>
              <a:t> </a:t>
            </a:r>
            <a:r>
              <a:rPr lang="en-US" altLang="zh-CN" b="1">
                <a:latin typeface="Athelas" panose="02000503000000020003" pitchFamily="2" charset="77"/>
              </a:rPr>
              <a:t>&amp;</a:t>
            </a:r>
            <a:r>
              <a:rPr lang="zh-CN" altLang="en-US" b="1">
                <a:latin typeface="Athelas" panose="02000503000000020003" pitchFamily="2" charset="77"/>
              </a:rPr>
              <a:t> </a:t>
            </a:r>
            <a:r>
              <a:rPr lang="en-US" altLang="zh-CN" b="1">
                <a:latin typeface="Athelas" panose="02000503000000020003" pitchFamily="2" charset="77"/>
              </a:rPr>
              <a:t>Use</a:t>
            </a:r>
            <a:r>
              <a:rPr lang="zh-CN" altLang="en-US" b="1">
                <a:latin typeface="Athelas" panose="02000503000000020003" pitchFamily="2" charset="77"/>
              </a:rPr>
              <a:t> </a:t>
            </a:r>
            <a:r>
              <a:rPr lang="en-US" altLang="zh-CN" b="1">
                <a:latin typeface="Athelas" panose="02000503000000020003" pitchFamily="2" charset="77"/>
              </a:rPr>
              <a:t>Scenario</a:t>
            </a:r>
            <a:endParaRPr lang="en-US" b="1">
              <a:latin typeface="Athelas" panose="02000503000000020003" pitchFamily="2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9FBC49-015C-8390-22E0-EB36123A046E}"/>
              </a:ext>
            </a:extLst>
          </p:cNvPr>
          <p:cNvSpPr/>
          <p:nvPr/>
        </p:nvSpPr>
        <p:spPr>
          <a:xfrm>
            <a:off x="3481391" y="2882592"/>
            <a:ext cx="5223353" cy="47598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Athelas" panose="02000503000000020003" pitchFamily="2" charset="77"/>
              </a:rPr>
              <a:t>Ex</a:t>
            </a:r>
            <a:r>
              <a:rPr lang="en-US" altLang="zh-CN" b="1">
                <a:latin typeface="Athelas" panose="02000503000000020003" pitchFamily="2" charset="77"/>
              </a:rPr>
              <a:t>ploratory</a:t>
            </a:r>
            <a:r>
              <a:rPr lang="zh-CN" altLang="en-US" b="1">
                <a:latin typeface="Athelas" panose="02000503000000020003" pitchFamily="2" charset="77"/>
              </a:rPr>
              <a:t> </a:t>
            </a:r>
            <a:r>
              <a:rPr lang="en-US" altLang="zh-CN" b="1">
                <a:latin typeface="Athelas" panose="02000503000000020003" pitchFamily="2" charset="77"/>
              </a:rPr>
              <a:t>Data</a:t>
            </a:r>
            <a:r>
              <a:rPr lang="zh-CN" altLang="en-US" b="1">
                <a:latin typeface="Athelas" panose="02000503000000020003" pitchFamily="2" charset="77"/>
              </a:rPr>
              <a:t> </a:t>
            </a:r>
            <a:r>
              <a:rPr lang="en-US" altLang="zh-CN" b="1">
                <a:latin typeface="Athelas" panose="02000503000000020003" pitchFamily="2" charset="77"/>
              </a:rPr>
              <a:t>Analysis</a:t>
            </a:r>
            <a:endParaRPr lang="en-US" b="1">
              <a:latin typeface="Athelas" panose="02000503000000020003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D3F879-E51B-7BFF-0EB6-1386BDEF48FF}"/>
              </a:ext>
            </a:extLst>
          </p:cNvPr>
          <p:cNvSpPr/>
          <p:nvPr/>
        </p:nvSpPr>
        <p:spPr>
          <a:xfrm>
            <a:off x="3481391" y="3807149"/>
            <a:ext cx="5223353" cy="47598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Athelas" panose="02000503000000020003" pitchFamily="2" charset="77"/>
              </a:rPr>
              <a:t>Data</a:t>
            </a:r>
            <a:r>
              <a:rPr lang="zh-CN" altLang="en-US" b="1" dirty="0">
                <a:latin typeface="Athelas" panose="02000503000000020003" pitchFamily="2" charset="77"/>
              </a:rPr>
              <a:t> </a:t>
            </a:r>
            <a:r>
              <a:rPr lang="en-US" altLang="zh-CN" b="1" dirty="0">
                <a:latin typeface="Athelas" panose="02000503000000020003" pitchFamily="2" charset="77"/>
              </a:rPr>
              <a:t>Mining</a:t>
            </a:r>
            <a:r>
              <a:rPr lang="zh-CN" altLang="en-US" b="1" dirty="0">
                <a:latin typeface="Athelas" panose="02000503000000020003" pitchFamily="2" charset="77"/>
              </a:rPr>
              <a:t> </a:t>
            </a:r>
            <a:r>
              <a:rPr lang="en-US" altLang="zh-CN" b="1" dirty="0">
                <a:latin typeface="Athelas" panose="02000503000000020003" pitchFamily="2" charset="77"/>
              </a:rPr>
              <a:t>&amp;</a:t>
            </a:r>
            <a:r>
              <a:rPr lang="zh-CN" altLang="en-US" b="1" dirty="0">
                <a:latin typeface="Athelas" panose="02000503000000020003" pitchFamily="2" charset="77"/>
              </a:rPr>
              <a:t> </a:t>
            </a:r>
            <a:r>
              <a:rPr lang="en-US" altLang="zh-CN" b="1" dirty="0">
                <a:latin typeface="Athelas" panose="02000503000000020003" pitchFamily="2" charset="77"/>
              </a:rPr>
              <a:t>Model</a:t>
            </a:r>
            <a:r>
              <a:rPr lang="zh-CN" altLang="en-US" b="1" dirty="0">
                <a:latin typeface="Athelas" panose="02000503000000020003" pitchFamily="2" charset="77"/>
              </a:rPr>
              <a:t> </a:t>
            </a:r>
            <a:r>
              <a:rPr lang="en-US" altLang="zh-CN" b="1" dirty="0">
                <a:latin typeface="Athelas" panose="02000503000000020003" pitchFamily="2" charset="77"/>
              </a:rPr>
              <a:t>Evaluation</a:t>
            </a:r>
            <a:endParaRPr lang="en-US" b="1" dirty="0">
              <a:latin typeface="Athelas" panose="02000503000000020003" pitchFamily="2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1096F2-B9FD-040B-2F8F-986AC8A5D7BC}"/>
              </a:ext>
            </a:extLst>
          </p:cNvPr>
          <p:cNvSpPr/>
          <p:nvPr/>
        </p:nvSpPr>
        <p:spPr>
          <a:xfrm>
            <a:off x="3481391" y="4731706"/>
            <a:ext cx="5223353" cy="47598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Athelas" panose="02000503000000020003" pitchFamily="2" charset="77"/>
              </a:rPr>
              <a:t>Deployment</a:t>
            </a:r>
            <a:endParaRPr lang="en-US" b="1">
              <a:latin typeface="Athelas" panose="02000503000000020003" pitchFamily="2" charset="77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F249A7-892B-4E45-5E99-E8829C0DF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22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18F777-81FC-A3B1-4454-B06A0DAB4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latin typeface="Athelas" panose="02000503000000020003" pitchFamily="2" charset="77"/>
              </a:rPr>
              <a:t>Percentage of Hit and Flop Songs by Time Signature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3F7909D-1C9C-F92A-DFDE-D18CD77A4C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1025525" y="1466396"/>
            <a:ext cx="10134600" cy="4636407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B66447-A89C-43F0-C919-9A37DCC30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42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E0F4C9-4DF1-77BD-0100-F6A5A7C5A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latin typeface="Athelas" panose="02000503000000020003" pitchFamily="2" charset="77"/>
              </a:rPr>
              <a:t>Relationship Between Key and Danceability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407036A-222E-0ADD-3600-76B41D1B4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1025525" y="1466396"/>
            <a:ext cx="10134600" cy="4636407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FAD0A4-284F-EFA8-47E1-7ABE957FC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20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364FF57-11B6-FDB6-2595-D0FB744773E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>
                <a:latin typeface="Athelas" panose="02000503000000020003" pitchFamily="2" charset="77"/>
              </a:rPr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425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9FEB8-E343-96F2-8A99-80B4D236C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>
                <a:latin typeface="Athelas"/>
              </a:rPr>
              <a:t>Relationship Between Sections and Song Duration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AF7A29-803B-F683-ABE2-868DEC458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6F6FD3A8-F97F-6B8A-306D-0E789DF1E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600" y="1406923"/>
            <a:ext cx="7591400" cy="464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13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27CDFA-60FC-344E-3259-C04D1B83E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latin typeface="Athelas" panose="02000503000000020003" pitchFamily="2" charset="77"/>
              </a:rPr>
              <a:t>Modeling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5D8CD22-F49C-D7DB-0476-B3563773C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2273" y="1536700"/>
            <a:ext cx="4065451" cy="2507264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662B28-9E42-13B3-241D-091F514E5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22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353719-9C69-7068-0EF0-5DC374A5F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808" y="1495223"/>
            <a:ext cx="4130278" cy="2548741"/>
          </a:xfrm>
          <a:prstGeom prst="rect">
            <a:avLst/>
          </a:prstGeom>
        </p:spPr>
      </p:pic>
      <p:pic>
        <p:nvPicPr>
          <p:cNvPr id="2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3C6EB449-3B90-8D7F-ACBB-7BA1BFEDE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215" y="4149760"/>
            <a:ext cx="3544478" cy="217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23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8D4BD0-2B7D-5CF6-8F4F-C19E7229E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10" y="1934560"/>
            <a:ext cx="5782316" cy="2682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F238E8-95D8-0CB4-B903-65406C890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666" y="1934560"/>
            <a:ext cx="5782314" cy="268287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A968476-A90F-C791-1271-1E3280859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EFF9B7-68A7-392A-23DF-F7F7D1DD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839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39F17630-648C-CA01-3FE1-953179EEC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757" y="1375907"/>
            <a:ext cx="4743084" cy="460397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4F764ED-EE4A-7DA0-0876-73DA7AD37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latin typeface="Athelas" panose="02000503000000020003" pitchFamily="2" charset="77"/>
              </a:rPr>
              <a:t>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FDFF90-B4C8-207E-6A5E-6B155D2D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12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9FDEB-BEB4-39B2-C60A-384F22DAB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>
                <a:latin typeface="Athelas"/>
              </a:rPr>
              <a:t>Lasso results explain the effects of the feature of the songs on popularity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0453FA-82F2-CED8-16F2-1EE63DD35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25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B0FE1B-6E50-8AC3-3ACA-DF66473A7A6E}"/>
              </a:ext>
            </a:extLst>
          </p:cNvPr>
          <p:cNvSpPr/>
          <p:nvPr/>
        </p:nvSpPr>
        <p:spPr>
          <a:xfrm>
            <a:off x="855736" y="1367791"/>
            <a:ext cx="1996105" cy="553375"/>
          </a:xfrm>
          <a:prstGeom prst="rect">
            <a:avLst/>
          </a:prstGeom>
          <a:solidFill>
            <a:srgbClr val="157215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thelas"/>
                <a:ea typeface="+mn-lt"/>
                <a:cs typeface="+mn-lt"/>
              </a:rPr>
              <a:t>Song Feature 1</a:t>
            </a:r>
            <a:endParaRPr lang="en-US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967ADF-A664-791B-0281-E13F21CC8800}"/>
              </a:ext>
            </a:extLst>
          </p:cNvPr>
          <p:cNvSpPr/>
          <p:nvPr/>
        </p:nvSpPr>
        <p:spPr>
          <a:xfrm>
            <a:off x="6153449" y="1367790"/>
            <a:ext cx="2177532" cy="553375"/>
          </a:xfrm>
          <a:prstGeom prst="rect">
            <a:avLst/>
          </a:prstGeom>
          <a:solidFill>
            <a:srgbClr val="157215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thelas"/>
                <a:ea typeface="+mn-lt"/>
                <a:cs typeface="+mn-lt"/>
              </a:rPr>
              <a:t>Effect on Popularity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F72C4D-86C3-FBE6-FE06-3BEDCCEE5E23}"/>
              </a:ext>
            </a:extLst>
          </p:cNvPr>
          <p:cNvSpPr/>
          <p:nvPr/>
        </p:nvSpPr>
        <p:spPr>
          <a:xfrm>
            <a:off x="1273022" y="2214457"/>
            <a:ext cx="1469963" cy="54128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thelas"/>
                <a:cs typeface="Calibri"/>
              </a:rPr>
              <a:t>Speechiness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thelas"/>
              <a:cs typeface="Calibri"/>
            </a:endParaRPr>
          </a:p>
        </p:txBody>
      </p:sp>
      <p:sp>
        <p:nvSpPr>
          <p:cNvPr id="14" name="Triangle 19">
            <a:extLst>
              <a:ext uri="{FF2B5EF4-FFF2-40B4-BE49-F238E27FC236}">
                <a16:creationId xmlns:a16="http://schemas.microsoft.com/office/drawing/2014/main" id="{FE374FF1-CF19-E4B3-5638-A72FF07BB5BE}"/>
              </a:ext>
            </a:extLst>
          </p:cNvPr>
          <p:cNvSpPr/>
          <p:nvPr/>
        </p:nvSpPr>
        <p:spPr>
          <a:xfrm>
            <a:off x="635590" y="2265096"/>
            <a:ext cx="583685" cy="44986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B3F7E7-CB0D-E08C-FB44-DB0AE86C1C36}"/>
              </a:ext>
            </a:extLst>
          </p:cNvPr>
          <p:cNvSpPr/>
          <p:nvPr/>
        </p:nvSpPr>
        <p:spPr>
          <a:xfrm>
            <a:off x="9068401" y="2105599"/>
            <a:ext cx="2080772" cy="55337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Athelas"/>
                <a:ea typeface="+mn-lt"/>
                <a:cs typeface="+mn-lt"/>
              </a:rPr>
              <a:t>High Energy Songs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C856E4-74DE-9AA8-41D7-611014BA1BA3}"/>
              </a:ext>
            </a:extLst>
          </p:cNvPr>
          <p:cNvSpPr/>
          <p:nvPr/>
        </p:nvSpPr>
        <p:spPr>
          <a:xfrm>
            <a:off x="8929306" y="1367789"/>
            <a:ext cx="2358961" cy="553375"/>
          </a:xfrm>
          <a:prstGeom prst="rect">
            <a:avLst/>
          </a:prstGeom>
          <a:solidFill>
            <a:srgbClr val="157215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thelas"/>
                <a:ea typeface="+mn-lt"/>
                <a:cs typeface="+mn-lt"/>
              </a:rPr>
              <a:t>Song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C3543F-18AC-5A7C-89A0-509DFB685166}"/>
              </a:ext>
            </a:extLst>
          </p:cNvPr>
          <p:cNvSpPr/>
          <p:nvPr/>
        </p:nvSpPr>
        <p:spPr>
          <a:xfrm>
            <a:off x="3456211" y="1367790"/>
            <a:ext cx="2086818" cy="553375"/>
          </a:xfrm>
          <a:prstGeom prst="rect">
            <a:avLst/>
          </a:prstGeom>
          <a:solidFill>
            <a:srgbClr val="157215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thelas"/>
                <a:ea typeface="+mn-lt"/>
                <a:cs typeface="+mn-lt"/>
              </a:rPr>
              <a:t>Song Feature 2</a:t>
            </a:r>
            <a:endParaRPr lang="en-US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DC126D-1411-87FD-9BE0-461249E89416}"/>
              </a:ext>
            </a:extLst>
          </p:cNvPr>
          <p:cNvSpPr/>
          <p:nvPr/>
        </p:nvSpPr>
        <p:spPr>
          <a:xfrm>
            <a:off x="3552974" y="2172121"/>
            <a:ext cx="1881200" cy="60780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thelas"/>
                <a:cs typeface="Calibri"/>
              </a:rPr>
              <a:t>instrumentalness or energy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ea typeface="+mn-lt"/>
              <a:cs typeface="+mn-lt"/>
            </a:endParaRPr>
          </a:p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thelas"/>
              <a:cs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85F0D-859F-76F5-B507-FB0D29592CE9}"/>
              </a:ext>
            </a:extLst>
          </p:cNvPr>
          <p:cNvSpPr/>
          <p:nvPr/>
        </p:nvSpPr>
        <p:spPr>
          <a:xfrm>
            <a:off x="1285116" y="3157885"/>
            <a:ext cx="1469963" cy="54128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Athelas"/>
                <a:cs typeface="Calibri"/>
              </a:rPr>
              <a:t>Energy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CE7E55-55C0-3BB6-977B-7B9F1FEA9EC8}"/>
              </a:ext>
            </a:extLst>
          </p:cNvPr>
          <p:cNvSpPr/>
          <p:nvPr/>
        </p:nvSpPr>
        <p:spPr>
          <a:xfrm>
            <a:off x="9080495" y="3049027"/>
            <a:ext cx="2080772" cy="55337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Athelas"/>
                <a:ea typeface="+mn-lt"/>
                <a:cs typeface="+mn-lt"/>
              </a:rPr>
              <a:t>Electronic Dance Music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2034367-1FA7-1FD6-5EDA-B2A5DA5159B0}"/>
              </a:ext>
            </a:extLst>
          </p:cNvPr>
          <p:cNvSpPr/>
          <p:nvPr/>
        </p:nvSpPr>
        <p:spPr>
          <a:xfrm>
            <a:off x="3565068" y="3115549"/>
            <a:ext cx="1881200" cy="60780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thelas"/>
                <a:cs typeface="Calibri"/>
              </a:rPr>
              <a:t>acousticness or   danceability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ea typeface="+mn-lt"/>
              <a:cs typeface="+mn-lt"/>
            </a:endParaRPr>
          </a:p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thelas"/>
              <a:ea typeface="+mn-lt"/>
              <a:cs typeface="+mn-lt"/>
            </a:endParaRPr>
          </a:p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thelas"/>
              <a:cs typeface="Calibri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4DEFEDE-BA6D-33C6-9895-0BE022D08FAB}"/>
              </a:ext>
            </a:extLst>
          </p:cNvPr>
          <p:cNvSpPr/>
          <p:nvPr/>
        </p:nvSpPr>
        <p:spPr>
          <a:xfrm>
            <a:off x="1297210" y="4125503"/>
            <a:ext cx="1469963" cy="54128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Athelas"/>
                <a:cs typeface="Calibri"/>
              </a:rPr>
              <a:t>Valence</a:t>
            </a:r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40D62E-D98F-651F-8965-25A38E20CC15}"/>
              </a:ext>
            </a:extLst>
          </p:cNvPr>
          <p:cNvSpPr/>
          <p:nvPr/>
        </p:nvSpPr>
        <p:spPr>
          <a:xfrm>
            <a:off x="9092589" y="4016645"/>
            <a:ext cx="2080772" cy="55337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Athelas"/>
                <a:ea typeface="+mn-lt"/>
                <a:cs typeface="+mn-lt"/>
              </a:rPr>
              <a:t>Happy Vibe Songs</a:t>
            </a:r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86D1841-EE14-D04B-698F-9A63817E7156}"/>
              </a:ext>
            </a:extLst>
          </p:cNvPr>
          <p:cNvSpPr/>
          <p:nvPr/>
        </p:nvSpPr>
        <p:spPr>
          <a:xfrm>
            <a:off x="3577162" y="4083168"/>
            <a:ext cx="1881200" cy="607805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thelas"/>
                <a:cs typeface="Calibri"/>
              </a:rPr>
              <a:t> instrumentalness or energy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ea typeface="+mn-lt"/>
              <a:cs typeface="+mn-lt"/>
            </a:endParaRPr>
          </a:p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thelas"/>
              <a:cs typeface="Calibri"/>
            </a:endParaRPr>
          </a:p>
        </p:txBody>
      </p:sp>
      <p:sp>
        <p:nvSpPr>
          <p:cNvPr id="36" name="Triangle 19">
            <a:extLst>
              <a:ext uri="{FF2B5EF4-FFF2-40B4-BE49-F238E27FC236}">
                <a16:creationId xmlns:a16="http://schemas.microsoft.com/office/drawing/2014/main" id="{940B6F33-BDBE-7889-D5E8-ED75814A09ED}"/>
              </a:ext>
            </a:extLst>
          </p:cNvPr>
          <p:cNvSpPr/>
          <p:nvPr/>
        </p:nvSpPr>
        <p:spPr>
          <a:xfrm rot="10800000">
            <a:off x="6900923" y="2228809"/>
            <a:ext cx="583685" cy="449861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19">
            <a:extLst>
              <a:ext uri="{FF2B5EF4-FFF2-40B4-BE49-F238E27FC236}">
                <a16:creationId xmlns:a16="http://schemas.microsoft.com/office/drawing/2014/main" id="{0A372463-D3D5-F601-A4F2-8651A741C3AF}"/>
              </a:ext>
            </a:extLst>
          </p:cNvPr>
          <p:cNvSpPr/>
          <p:nvPr/>
        </p:nvSpPr>
        <p:spPr>
          <a:xfrm>
            <a:off x="635589" y="3172238"/>
            <a:ext cx="583685" cy="44986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19">
            <a:extLst>
              <a:ext uri="{FF2B5EF4-FFF2-40B4-BE49-F238E27FC236}">
                <a16:creationId xmlns:a16="http://schemas.microsoft.com/office/drawing/2014/main" id="{98D295DF-AA38-C079-9F65-66EC73E2C3DF}"/>
              </a:ext>
            </a:extLst>
          </p:cNvPr>
          <p:cNvSpPr/>
          <p:nvPr/>
        </p:nvSpPr>
        <p:spPr>
          <a:xfrm>
            <a:off x="635588" y="4139856"/>
            <a:ext cx="583685" cy="44986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19">
            <a:extLst>
              <a:ext uri="{FF2B5EF4-FFF2-40B4-BE49-F238E27FC236}">
                <a16:creationId xmlns:a16="http://schemas.microsoft.com/office/drawing/2014/main" id="{03459893-187F-32BA-B259-5DD1A9603FAA}"/>
              </a:ext>
            </a:extLst>
          </p:cNvPr>
          <p:cNvSpPr/>
          <p:nvPr/>
        </p:nvSpPr>
        <p:spPr>
          <a:xfrm>
            <a:off x="6900920" y="3093617"/>
            <a:ext cx="583685" cy="44986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19">
            <a:extLst>
              <a:ext uri="{FF2B5EF4-FFF2-40B4-BE49-F238E27FC236}">
                <a16:creationId xmlns:a16="http://schemas.microsoft.com/office/drawing/2014/main" id="{3BF30EC6-2397-5C43-7570-93746BFAB7F5}"/>
              </a:ext>
            </a:extLst>
          </p:cNvPr>
          <p:cNvSpPr/>
          <p:nvPr/>
        </p:nvSpPr>
        <p:spPr>
          <a:xfrm>
            <a:off x="6900919" y="4139854"/>
            <a:ext cx="583685" cy="44986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713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506DB1-5A61-0268-A03B-C737D67B65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altLang="zh-CN" b="1">
                <a:latin typeface="Athelas"/>
                <a:ea typeface="等线 Light"/>
              </a:rPr>
              <a:t>Business Problem </a:t>
            </a:r>
            <a:br>
              <a:rPr lang="en-US" altLang="zh-CN" b="1">
                <a:latin typeface="Athelas"/>
                <a:ea typeface="等线 Light"/>
              </a:rPr>
            </a:br>
            <a:r>
              <a:rPr lang="en-US" altLang="zh-CN" b="1">
                <a:latin typeface="Athelas"/>
                <a:ea typeface="等线 Light"/>
              </a:rPr>
              <a:t>&amp;</a:t>
            </a:r>
            <a:br>
              <a:rPr lang="en-US" altLang="zh-CN" b="1">
                <a:latin typeface="Athelas"/>
                <a:ea typeface="等线 Light"/>
              </a:rPr>
            </a:br>
            <a:r>
              <a:rPr lang="en-US" altLang="zh-CN" b="1">
                <a:latin typeface="Athelas"/>
                <a:ea typeface="等线 Light"/>
              </a:rPr>
              <a:t> Use Scenario</a:t>
            </a:r>
            <a:endParaRPr lang="en-US" altLang="zh-CN" b="1">
              <a:ea typeface="等线 Light"/>
            </a:endParaRPr>
          </a:p>
        </p:txBody>
      </p:sp>
    </p:spTree>
    <p:extLst>
      <p:ext uri="{BB962C8B-B14F-4D97-AF65-F5344CB8AC3E}">
        <p14:creationId xmlns:p14="http://schemas.microsoft.com/office/powerpoint/2010/main" val="636936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D96A3-E028-D093-466C-8D7981754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>
                <a:latin typeface="Athelas" panose="02000503000000020003" pitchFamily="2" charset="77"/>
              </a:rPr>
              <a:t>We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intend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to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use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proposed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model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to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help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suggest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key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song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features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to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gauge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popularity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for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the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producers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to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make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money</a:t>
            </a:r>
            <a:endParaRPr lang="en-US" b="0">
              <a:latin typeface="Athelas" panose="02000503000000020003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720E8B-A784-124C-0323-5F05EBAF92D0}"/>
              </a:ext>
            </a:extLst>
          </p:cNvPr>
          <p:cNvSpPr txBox="1"/>
          <p:nvPr/>
        </p:nvSpPr>
        <p:spPr>
          <a:xfrm>
            <a:off x="967821" y="2829204"/>
            <a:ext cx="103553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latin typeface="Athelas"/>
                <a:ea typeface="+mn-lt"/>
                <a:cs typeface="+mn-lt"/>
              </a:rPr>
              <a:t>What is the perfect balance of danceability, energy, tempo, valence, loudness, duration, and other factors that can ensure a song’s popularity?</a:t>
            </a:r>
            <a:endParaRPr lang="en-US" sz="2000" b="1" dirty="0">
              <a:solidFill>
                <a:srgbClr val="00B050"/>
              </a:solidFill>
              <a:latin typeface="Athela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2E49E5F-B08B-EC26-CF64-A47F85286592}"/>
              </a:ext>
            </a:extLst>
          </p:cNvPr>
          <p:cNvGrpSpPr/>
          <p:nvPr/>
        </p:nvGrpSpPr>
        <p:grpSpPr>
          <a:xfrm>
            <a:off x="967821" y="4964685"/>
            <a:ext cx="10582033" cy="821689"/>
            <a:chOff x="804983" y="5053585"/>
            <a:chExt cx="10582033" cy="82168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E049A0B-12E3-D927-7687-D353DEC86DA3}"/>
                </a:ext>
              </a:extLst>
            </p:cNvPr>
            <p:cNvSpPr/>
            <p:nvPr/>
          </p:nvSpPr>
          <p:spPr>
            <a:xfrm>
              <a:off x="804983" y="5053585"/>
              <a:ext cx="10355386" cy="82168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DD52BA4-CC95-831F-8870-14549FAE219C}"/>
                </a:ext>
              </a:extLst>
            </p:cNvPr>
            <p:cNvSpPr txBox="1"/>
            <p:nvPr/>
          </p:nvSpPr>
          <p:spPr>
            <a:xfrm>
              <a:off x="804983" y="5104343"/>
              <a:ext cx="1058203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b="0" i="0">
                  <a:effectLst/>
                  <a:latin typeface="Athelas" panose="02000503000000020003" pitchFamily="2" charset="77"/>
                </a:rPr>
                <a:t>The</a:t>
              </a:r>
              <a:r>
                <a:rPr lang="zh-CN" altLang="en-US" sz="2000" b="0" i="0">
                  <a:effectLst/>
                  <a:latin typeface="Athelas" panose="02000503000000020003" pitchFamily="2" charset="77"/>
                </a:rPr>
                <a:t> </a:t>
              </a:r>
              <a:r>
                <a:rPr lang="en-US" sz="2000" b="0" i="0">
                  <a:effectLst/>
                  <a:latin typeface="Athelas" panose="02000503000000020003" pitchFamily="2" charset="77"/>
                </a:rPr>
                <a:t>producers will be able to gauge and quantify the dependency of song features on song popularity</a:t>
              </a:r>
              <a:r>
                <a:rPr lang="zh-CN" altLang="en-US" sz="2000" b="0" i="0">
                  <a:effectLst/>
                  <a:latin typeface="Athelas" panose="02000503000000020003" pitchFamily="2" charset="77"/>
                </a:rPr>
                <a:t> </a:t>
              </a:r>
              <a:r>
                <a:rPr lang="en-US" altLang="zh-CN" sz="2000" b="0" i="0">
                  <a:effectLst/>
                  <a:latin typeface="Athelas" panose="02000503000000020003" pitchFamily="2" charset="77"/>
                </a:rPr>
                <a:t>with</a:t>
              </a:r>
              <a:r>
                <a:rPr lang="zh-CN" altLang="en-US" sz="2000" b="0" i="0">
                  <a:effectLst/>
                  <a:latin typeface="Athelas" panose="02000503000000020003" pitchFamily="2" charset="77"/>
                </a:rPr>
                <a:t> </a:t>
              </a:r>
              <a:r>
                <a:rPr lang="en-US" altLang="zh-CN" sz="2000" b="0" i="0">
                  <a:effectLst/>
                  <a:latin typeface="Athelas" panose="02000503000000020003" pitchFamily="2" charset="77"/>
                </a:rPr>
                <a:t>the</a:t>
              </a:r>
              <a:r>
                <a:rPr lang="zh-CN" altLang="en-US" sz="2000" b="0" i="0">
                  <a:effectLst/>
                  <a:latin typeface="Athelas" panose="02000503000000020003" pitchFamily="2" charset="77"/>
                </a:rPr>
                <a:t> </a:t>
              </a:r>
              <a:r>
                <a:rPr lang="en-US" altLang="zh-CN" sz="2000" b="0" i="0">
                  <a:effectLst/>
                  <a:latin typeface="Athelas" panose="02000503000000020003" pitchFamily="2" charset="77"/>
                </a:rPr>
                <a:t>model</a:t>
              </a:r>
              <a:r>
                <a:rPr lang="zh-CN" altLang="en-US" sz="2000" b="0" i="0">
                  <a:effectLst/>
                  <a:latin typeface="Athelas" panose="02000503000000020003" pitchFamily="2" charset="77"/>
                </a:rPr>
                <a:t> </a:t>
              </a:r>
              <a:r>
                <a:rPr lang="en-US" altLang="zh-CN" sz="2000" b="0" i="0">
                  <a:effectLst/>
                  <a:latin typeface="Athelas" panose="02000503000000020003" pitchFamily="2" charset="77"/>
                </a:rPr>
                <a:t>we</a:t>
              </a:r>
              <a:r>
                <a:rPr lang="zh-CN" altLang="en-US" sz="2000" b="0" i="0">
                  <a:effectLst/>
                  <a:latin typeface="Athelas" panose="02000503000000020003" pitchFamily="2" charset="77"/>
                </a:rPr>
                <a:t> </a:t>
              </a:r>
              <a:r>
                <a:rPr lang="en-US" altLang="zh-CN" sz="2000" b="0" i="0">
                  <a:effectLst/>
                  <a:latin typeface="Athelas" panose="02000503000000020003" pitchFamily="2" charset="77"/>
                </a:rPr>
                <a:t>proposed</a:t>
              </a:r>
              <a:r>
                <a:rPr lang="en-US" sz="2000" b="0" i="0">
                  <a:effectLst/>
                  <a:latin typeface="Athelas" panose="02000503000000020003" pitchFamily="2" charset="77"/>
                </a:rPr>
                <a:t>.</a:t>
              </a:r>
              <a:endParaRPr lang="en-US" sz="2000">
                <a:latin typeface="Athelas" panose="02000503000000020003" pitchFamily="2" charset="77"/>
              </a:endParaRPr>
            </a:p>
          </p:txBody>
        </p:sp>
      </p:grpSp>
      <p:sp>
        <p:nvSpPr>
          <p:cNvPr id="20" name="Triangle 19">
            <a:extLst>
              <a:ext uri="{FF2B5EF4-FFF2-40B4-BE49-F238E27FC236}">
                <a16:creationId xmlns:a16="http://schemas.microsoft.com/office/drawing/2014/main" id="{35C51419-D494-0C42-D684-B3D968BE8627}"/>
              </a:ext>
            </a:extLst>
          </p:cNvPr>
          <p:cNvSpPr/>
          <p:nvPr/>
        </p:nvSpPr>
        <p:spPr>
          <a:xfrm rot="10800000">
            <a:off x="4442567" y="3688351"/>
            <a:ext cx="2591494" cy="250288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61C8A4-91DA-1B03-B519-F19821F1CBE6}"/>
              </a:ext>
            </a:extLst>
          </p:cNvPr>
          <p:cNvSpPr/>
          <p:nvPr/>
        </p:nvSpPr>
        <p:spPr>
          <a:xfrm>
            <a:off x="4247717" y="4435910"/>
            <a:ext cx="2981194" cy="363255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/>
              <a:t>Use</a:t>
            </a:r>
            <a:r>
              <a:rPr lang="zh-CN" altLang="en-US" b="1"/>
              <a:t> </a:t>
            </a:r>
            <a:r>
              <a:rPr lang="en-US" altLang="zh-CN" b="1"/>
              <a:t>Scenario</a:t>
            </a:r>
            <a:endParaRPr 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5FDD71-C1AF-48B6-8C19-297ACFEC2193}"/>
              </a:ext>
            </a:extLst>
          </p:cNvPr>
          <p:cNvSpPr txBox="1"/>
          <p:nvPr/>
        </p:nvSpPr>
        <p:spPr>
          <a:xfrm>
            <a:off x="1617277" y="1981771"/>
            <a:ext cx="3791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00B050"/>
                </a:solidFill>
                <a:latin typeface="Athelas" panose="02000503000000020003" pitchFamily="2" charset="77"/>
              </a:rPr>
              <a:t>250</a:t>
            </a:r>
            <a:r>
              <a:rPr lang="zh-CN" altLang="en-US">
                <a:latin typeface="Athelas" panose="02000503000000020003" pitchFamily="2" charset="77"/>
              </a:rPr>
              <a:t> </a:t>
            </a:r>
            <a:r>
              <a:rPr lang="en-US" altLang="zh-CN">
                <a:latin typeface="Athelas" panose="02000503000000020003" pitchFamily="2" charset="77"/>
              </a:rPr>
              <a:t>streams</a:t>
            </a:r>
            <a:r>
              <a:rPr lang="zh-CN" altLang="en-US">
                <a:latin typeface="Athelas" panose="02000503000000020003" pitchFamily="2" charset="77"/>
              </a:rPr>
              <a:t> </a:t>
            </a:r>
            <a:r>
              <a:rPr lang="en-US" altLang="zh-CN">
                <a:latin typeface="Athelas" panose="02000503000000020003" pitchFamily="2" charset="77"/>
              </a:rPr>
              <a:t>=</a:t>
            </a:r>
            <a:r>
              <a:rPr lang="zh-CN" altLang="en-US" sz="2400" b="1">
                <a:solidFill>
                  <a:srgbClr val="00B050"/>
                </a:solidFill>
                <a:latin typeface="Athelas" panose="02000503000000020003" pitchFamily="2" charset="77"/>
              </a:rPr>
              <a:t> </a:t>
            </a:r>
            <a:r>
              <a:rPr lang="en-US" altLang="zh-CN" sz="2400" b="1">
                <a:solidFill>
                  <a:srgbClr val="00B050"/>
                </a:solidFill>
                <a:latin typeface="Athelas" panose="02000503000000020003" pitchFamily="2" charset="77"/>
              </a:rPr>
              <a:t>$1</a:t>
            </a:r>
            <a:r>
              <a:rPr lang="zh-CN" altLang="en-US" sz="2400" b="1">
                <a:solidFill>
                  <a:srgbClr val="00B050"/>
                </a:solidFill>
                <a:latin typeface="Athelas" panose="02000503000000020003" pitchFamily="2" charset="77"/>
              </a:rPr>
              <a:t> </a:t>
            </a:r>
            <a:r>
              <a:rPr lang="en-US" altLang="zh-CN">
                <a:latin typeface="Athelas" panose="02000503000000020003" pitchFamily="2" charset="77"/>
              </a:rPr>
              <a:t>for</a:t>
            </a:r>
            <a:r>
              <a:rPr lang="zh-CN" altLang="en-US">
                <a:latin typeface="Athelas" panose="02000503000000020003" pitchFamily="2" charset="77"/>
              </a:rPr>
              <a:t> </a:t>
            </a:r>
            <a:r>
              <a:rPr lang="en-US" altLang="zh-CN">
                <a:latin typeface="Athelas" panose="02000503000000020003" pitchFamily="2" charset="77"/>
              </a:rPr>
              <a:t>the</a:t>
            </a:r>
            <a:r>
              <a:rPr lang="zh-CN" altLang="en-US">
                <a:latin typeface="Athelas" panose="02000503000000020003" pitchFamily="2" charset="77"/>
              </a:rPr>
              <a:t> </a:t>
            </a:r>
            <a:r>
              <a:rPr lang="en-US" altLang="zh-CN">
                <a:latin typeface="Athelas" panose="02000503000000020003" pitchFamily="2" charset="77"/>
              </a:rPr>
              <a:t>producer</a:t>
            </a:r>
            <a:endParaRPr lang="en-US">
              <a:latin typeface="Athelas" panose="02000503000000020003" pitchFamily="2" charset="77"/>
            </a:endParaRP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6E4D0E2A-6B06-B032-87CD-FA594CDB978B}"/>
              </a:ext>
            </a:extLst>
          </p:cNvPr>
          <p:cNvSpPr/>
          <p:nvPr/>
        </p:nvSpPr>
        <p:spPr>
          <a:xfrm rot="5400000">
            <a:off x="5712762" y="1997482"/>
            <a:ext cx="441822" cy="342909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5CDEB6-3D26-0016-F6B9-6F6703D6606F}"/>
              </a:ext>
            </a:extLst>
          </p:cNvPr>
          <p:cNvSpPr txBox="1"/>
          <p:nvPr/>
        </p:nvSpPr>
        <p:spPr>
          <a:xfrm>
            <a:off x="7369307" y="2000927"/>
            <a:ext cx="3791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Athelas" panose="02000503000000020003" pitchFamily="2" charset="77"/>
              </a:rPr>
              <a:t>Popularity</a:t>
            </a:r>
            <a:r>
              <a:rPr lang="zh-CN" altLang="en-US">
                <a:latin typeface="Athelas" panose="02000503000000020003" pitchFamily="2" charset="77"/>
              </a:rPr>
              <a:t> </a:t>
            </a:r>
            <a:r>
              <a:rPr lang="en-US" altLang="zh-CN">
                <a:latin typeface="Athelas" panose="02000503000000020003" pitchFamily="2" charset="77"/>
              </a:rPr>
              <a:t>is</a:t>
            </a:r>
            <a:r>
              <a:rPr lang="zh-CN" altLang="en-US">
                <a:latin typeface="Athelas" panose="02000503000000020003" pitchFamily="2" charset="77"/>
              </a:rPr>
              <a:t> </a:t>
            </a:r>
            <a:r>
              <a:rPr lang="en-US" altLang="zh-CN">
                <a:latin typeface="Athelas" panose="02000503000000020003" pitchFamily="2" charset="77"/>
              </a:rPr>
              <a:t>the</a:t>
            </a:r>
            <a:r>
              <a:rPr lang="zh-CN" altLang="en-US">
                <a:latin typeface="Athelas" panose="02000503000000020003" pitchFamily="2" charset="77"/>
              </a:rPr>
              <a:t> </a:t>
            </a:r>
            <a:r>
              <a:rPr lang="en-US" altLang="zh-CN">
                <a:latin typeface="Athelas" panose="02000503000000020003" pitchFamily="2" charset="77"/>
              </a:rPr>
              <a:t>key</a:t>
            </a:r>
            <a:endParaRPr lang="en-US">
              <a:latin typeface="Athelas" panose="02000503000000020003" pitchFamily="2" charset="7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BBABDA-AD9D-FDBB-A04E-90FDA8645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258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506DB1-5A61-0268-A03B-C737D67B65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altLang="zh-CN" b="1">
                <a:latin typeface="Athelas"/>
                <a:ea typeface="等线 Light"/>
              </a:rPr>
              <a:t>Exploratory Data Analysis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72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87AC3F8-D27D-F8BB-52E3-38B757A67DC4}"/>
              </a:ext>
            </a:extLst>
          </p:cNvPr>
          <p:cNvSpPr/>
          <p:nvPr/>
        </p:nvSpPr>
        <p:spPr>
          <a:xfrm>
            <a:off x="925807" y="5265742"/>
            <a:ext cx="4459536" cy="93796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4E7E17-5E31-C21F-9123-18D8F4DC3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>
                <a:latin typeface="Athelas" panose="02000503000000020003" pitchFamily="2" charset="77"/>
              </a:rPr>
              <a:t>“Love” is the most used word in song titles</a:t>
            </a:r>
            <a:r>
              <a:rPr lang="en-US" altLang="zh-CN" b="0">
                <a:latin typeface="Athelas" panose="02000503000000020003" pitchFamily="2" charset="77"/>
              </a:rPr>
              <a:t>,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and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the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high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correlations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between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variables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drove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our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further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r>
              <a:rPr lang="en-US" altLang="zh-CN" b="0">
                <a:latin typeface="Athelas" panose="02000503000000020003" pitchFamily="2" charset="77"/>
              </a:rPr>
              <a:t>exploration</a:t>
            </a:r>
            <a:r>
              <a:rPr lang="zh-CN" altLang="en-US" b="0">
                <a:latin typeface="Athelas" panose="02000503000000020003" pitchFamily="2" charset="77"/>
              </a:rPr>
              <a:t> </a:t>
            </a:r>
            <a:endParaRPr lang="en-US" b="0">
              <a:latin typeface="Athelas" panose="02000503000000020003" pitchFamily="2" charset="77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691798B-8AE6-8E14-A31B-EB7A2D856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208" t="15566" r="27984" b="12580"/>
          <a:stretch/>
        </p:blipFill>
        <p:spPr>
          <a:xfrm>
            <a:off x="1269104" y="1463705"/>
            <a:ext cx="3684282" cy="35665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7CB3115-AFB2-360E-0288-0BF16FA75327}"/>
              </a:ext>
            </a:extLst>
          </p:cNvPr>
          <p:cNvSpPr txBox="1">
            <a:spLocks/>
          </p:cNvSpPr>
          <p:nvPr/>
        </p:nvSpPr>
        <p:spPr>
          <a:xfrm>
            <a:off x="7156936" y="4150644"/>
            <a:ext cx="3717176" cy="112972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err="1">
                <a:latin typeface="Times New Roman" panose="02020603050405020304" pitchFamily="18" charset="0"/>
              </a:rPr>
              <a:t>InsightsInsights</a:t>
            </a:r>
            <a:endParaRPr lang="en-US"/>
          </a:p>
          <a:p>
            <a:pPr marL="0" indent="0">
              <a:buNone/>
            </a:pPr>
            <a:r>
              <a:rPr lang="en-US">
                <a:latin typeface="Times New Roman" panose="02020603050405020304" pitchFamily="18" charset="0"/>
              </a:rPr>
              <a:t>Insights</a:t>
            </a:r>
            <a:endParaRPr lang="en-US"/>
          </a:p>
          <a:p>
            <a:pPr marL="0" indent="0">
              <a:buNone/>
            </a:pPr>
            <a:r>
              <a:rPr lang="en-US">
                <a:latin typeface="Times New Roman" panose="02020603050405020304" pitchFamily="18" charset="0"/>
              </a:rPr>
              <a:t>Insights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BBE4D0-B48B-55D3-3745-751984564612}"/>
              </a:ext>
            </a:extLst>
          </p:cNvPr>
          <p:cNvSpPr txBox="1"/>
          <p:nvPr/>
        </p:nvSpPr>
        <p:spPr>
          <a:xfrm>
            <a:off x="958211" y="5280371"/>
            <a:ext cx="44595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>
                <a:effectLst/>
                <a:latin typeface="Athelas" panose="02000503000000020003" pitchFamily="2" charset="77"/>
                <a:ea typeface="Calibri" panose="020F0502020204030204" pitchFamily="34" charset="0"/>
              </a:rPr>
              <a:t>The</a:t>
            </a:r>
            <a:r>
              <a:rPr lang="zh-CN" altLang="en-US" sz="1800">
                <a:effectLst/>
                <a:latin typeface="Athelas" panose="02000503000000020003" pitchFamily="2" charset="77"/>
                <a:ea typeface="Calibri" panose="020F0502020204030204" pitchFamily="34" charset="0"/>
              </a:rPr>
              <a:t> </a:t>
            </a:r>
            <a:r>
              <a:rPr lang="en-US" altLang="zh-CN" sz="1800">
                <a:effectLst/>
                <a:latin typeface="Athelas" panose="02000503000000020003" pitchFamily="2" charset="77"/>
                <a:ea typeface="Calibri" panose="020F0502020204030204" pitchFamily="34" charset="0"/>
              </a:rPr>
              <a:t>word</a:t>
            </a:r>
            <a:r>
              <a:rPr lang="zh-CN" altLang="en-US" sz="1800">
                <a:effectLst/>
                <a:latin typeface="Athelas" panose="02000503000000020003" pitchFamily="2" charset="77"/>
                <a:ea typeface="Calibri" panose="020F0502020204030204" pitchFamily="34" charset="0"/>
              </a:rPr>
              <a:t> </a:t>
            </a:r>
            <a:r>
              <a:rPr lang="en-US" altLang="zh-CN" sz="1800">
                <a:effectLst/>
                <a:latin typeface="Athelas" panose="02000503000000020003" pitchFamily="2" charset="77"/>
                <a:ea typeface="Calibri" panose="020F0502020204030204" pitchFamily="34" charset="0"/>
              </a:rPr>
              <a:t>cloud</a:t>
            </a:r>
            <a:r>
              <a:rPr lang="zh-CN" altLang="en-US" sz="1800">
                <a:effectLst/>
                <a:latin typeface="Athelas" panose="02000503000000020003" pitchFamily="2" charset="77"/>
                <a:ea typeface="Calibri" panose="020F0502020204030204" pitchFamily="34" charset="0"/>
              </a:rPr>
              <a:t> </a:t>
            </a:r>
            <a:r>
              <a:rPr lang="en-US" altLang="zh-CN">
                <a:latin typeface="Athelas" panose="02000503000000020003" pitchFamily="2" charset="77"/>
                <a:ea typeface="Calibri" panose="020F0502020204030204" pitchFamily="34" charset="0"/>
              </a:rPr>
              <a:t>shows</a:t>
            </a:r>
            <a:r>
              <a:rPr lang="zh-CN" altLang="en-US">
                <a:latin typeface="Athelas" panose="02000503000000020003" pitchFamily="2" charset="77"/>
                <a:ea typeface="Calibri" panose="020F0502020204030204" pitchFamily="34" charset="0"/>
              </a:rPr>
              <a:t> </a:t>
            </a:r>
            <a:r>
              <a:rPr lang="en-US" altLang="zh-CN">
                <a:latin typeface="Athelas" panose="02000503000000020003" pitchFamily="2" charset="77"/>
                <a:ea typeface="Calibri" panose="020F0502020204030204" pitchFamily="34" charset="0"/>
              </a:rPr>
              <a:t>that</a:t>
            </a:r>
            <a:r>
              <a:rPr lang="zh-CN" altLang="en-US">
                <a:latin typeface="Athelas" panose="02000503000000020003" pitchFamily="2" charset="77"/>
                <a:ea typeface="Calibri" panose="020F0502020204030204" pitchFamily="34" charset="0"/>
              </a:rPr>
              <a:t> </a:t>
            </a:r>
            <a:r>
              <a:rPr lang="en-US" sz="1800">
                <a:effectLst/>
                <a:latin typeface="Athelas" panose="02000503000000020003" pitchFamily="2" charset="77"/>
                <a:ea typeface="Calibri" panose="020F0502020204030204" pitchFamily="34" charset="0"/>
              </a:rPr>
              <a:t>“</a:t>
            </a:r>
            <a:r>
              <a:rPr lang="en-US" altLang="zh-CN">
                <a:latin typeface="Athelas" panose="02000503000000020003" pitchFamily="2" charset="77"/>
                <a:ea typeface="Calibri" panose="020F0502020204030204" pitchFamily="34" charset="0"/>
              </a:rPr>
              <a:t>l</a:t>
            </a:r>
            <a:r>
              <a:rPr lang="en-US" sz="1800">
                <a:effectLst/>
                <a:latin typeface="Athelas" panose="02000503000000020003" pitchFamily="2" charset="77"/>
                <a:ea typeface="Calibri" panose="020F0502020204030204" pitchFamily="34" charset="0"/>
              </a:rPr>
              <a:t>ove” is the most used word in song titles, followed by “don’t”, “rock”, “live”, “blue”, and “</a:t>
            </a:r>
            <a:r>
              <a:rPr lang="en-US" sz="1800" err="1">
                <a:effectLst/>
                <a:latin typeface="Athelas" panose="02000503000000020003" pitchFamily="2" charset="77"/>
                <a:ea typeface="Calibri" panose="020F0502020204030204" pitchFamily="34" charset="0"/>
              </a:rPr>
              <a:t>remast</a:t>
            </a:r>
            <a:r>
              <a:rPr lang="en-US" sz="1800">
                <a:effectLst/>
                <a:latin typeface="Athelas" panose="02000503000000020003" pitchFamily="2" charset="77"/>
                <a:ea typeface="Calibri" panose="020F0502020204030204" pitchFamily="34" charset="0"/>
              </a:rPr>
              <a:t>”</a:t>
            </a:r>
            <a:r>
              <a:rPr lang="en-US">
                <a:effectLst/>
                <a:latin typeface="Athelas" panose="02000503000000020003" pitchFamily="2" charset="77"/>
              </a:rPr>
              <a:t> </a:t>
            </a:r>
            <a:endParaRPr lang="en-US">
              <a:latin typeface="Athelas" panose="02000503000000020003" pitchFamily="2" charset="77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A6D2D4-AB35-D775-04FD-348F558C889B}"/>
              </a:ext>
            </a:extLst>
          </p:cNvPr>
          <p:cNvCxnSpPr/>
          <p:nvPr/>
        </p:nvCxnSpPr>
        <p:spPr>
          <a:xfrm>
            <a:off x="5659050" y="2159000"/>
            <a:ext cx="0" cy="3121371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61A4267-CC51-5E9B-2AE2-D13ACBD4A243}"/>
              </a:ext>
            </a:extLst>
          </p:cNvPr>
          <p:cNvGrpSpPr/>
          <p:nvPr/>
        </p:nvGrpSpPr>
        <p:grpSpPr>
          <a:xfrm>
            <a:off x="6017953" y="1283125"/>
            <a:ext cx="4892412" cy="4920576"/>
            <a:chOff x="5624253" y="1283125"/>
            <a:chExt cx="4892412" cy="492057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2E33AD4-0D3D-7D0F-E60E-4699D5909AF3}"/>
                </a:ext>
              </a:extLst>
            </p:cNvPr>
            <p:cNvGrpSpPr/>
            <p:nvPr/>
          </p:nvGrpSpPr>
          <p:grpSpPr>
            <a:xfrm>
              <a:off x="5624253" y="1334480"/>
              <a:ext cx="4892412" cy="4869221"/>
              <a:chOff x="5981700" y="1312203"/>
              <a:chExt cx="4892412" cy="4869221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712564F-3E43-4DA6-94F8-AD1BD83768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1799" t="8128" r="22218" b="1588"/>
              <a:stretch/>
            </p:blipFill>
            <p:spPr>
              <a:xfrm>
                <a:off x="5981700" y="1312203"/>
                <a:ext cx="4892412" cy="4869221"/>
              </a:xfrm>
              <a:prstGeom prst="rect">
                <a:avLst/>
              </a:prstGeom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4F5DA62-C80A-3B96-5B73-6335BBF6AE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55968" y="2678453"/>
                <a:ext cx="246888" cy="24688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C914066-E191-226A-B363-6571CDB2B9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575786" y="4638543"/>
                <a:ext cx="246888" cy="24688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0034360-00DB-AAE5-C89B-4177A046814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97809" y="5378993"/>
                <a:ext cx="246888" cy="24688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19F506E-71B9-36C6-CC1F-39DBEF0CC74D}"/>
                  </a:ext>
                </a:extLst>
              </p:cNvPr>
              <p:cNvCxnSpPr/>
              <p:nvPr/>
            </p:nvCxnSpPr>
            <p:spPr>
              <a:xfrm>
                <a:off x="6214683" y="2925341"/>
                <a:ext cx="566443" cy="0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D5F51F9-1670-87F6-20D9-6CBFCEFC5B70}"/>
                  </a:ext>
                </a:extLst>
              </p:cNvPr>
              <p:cNvCxnSpPr/>
              <p:nvPr/>
            </p:nvCxnSpPr>
            <p:spPr>
              <a:xfrm>
                <a:off x="6237610" y="4885431"/>
                <a:ext cx="566443" cy="0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8469FC3-74FC-A5C5-4D43-B09E30125765}"/>
                  </a:ext>
                </a:extLst>
              </p:cNvPr>
              <p:cNvCxnSpPr/>
              <p:nvPr/>
            </p:nvCxnSpPr>
            <p:spPr>
              <a:xfrm>
                <a:off x="6237610" y="5620557"/>
                <a:ext cx="566443" cy="0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738F8B2-827B-83A9-44C2-7BEF99B66D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02856" y="2234031"/>
                <a:ext cx="0" cy="444422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824378C-4204-A71D-D1C4-41519C037F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22674" y="3963808"/>
                <a:ext cx="0" cy="444422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8D48069-617E-9D4B-806F-50E6EB3BBE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44697" y="4638543"/>
                <a:ext cx="0" cy="444422"/>
              </a:xfrm>
              <a:prstGeom prst="line">
                <a:avLst/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E0E7491-3B6A-55CC-34D6-16CF56D43FF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57050" y="4648070"/>
                <a:ext cx="246888" cy="24688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5E8AD03-6EB4-AFB8-0013-E7BD6BF246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46491" y="1283125"/>
              <a:ext cx="0" cy="444422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C2407E59-8E5A-B81D-A42F-4BCFCBF13E3B}"/>
              </a:ext>
            </a:extLst>
          </p:cNvPr>
          <p:cNvSpPr/>
          <p:nvPr/>
        </p:nvSpPr>
        <p:spPr>
          <a:xfrm>
            <a:off x="9063866" y="1425329"/>
            <a:ext cx="2540391" cy="1661958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  <a:latin typeface="Athelas" panose="02000503000000020003" pitchFamily="2" charset="77"/>
              </a:rPr>
              <a:t>We</a:t>
            </a:r>
            <a:r>
              <a:rPr lang="zh-CN" altLang="en-US">
                <a:solidFill>
                  <a:schemeClr val="tx1"/>
                </a:solidFill>
                <a:latin typeface="Athelas" panose="02000503000000020003" pitchFamily="2" charset="77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Athelas" panose="02000503000000020003" pitchFamily="2" charset="77"/>
              </a:rPr>
              <a:t>focused</a:t>
            </a:r>
            <a:r>
              <a:rPr lang="zh-CN" altLang="en-US">
                <a:solidFill>
                  <a:schemeClr val="tx1"/>
                </a:solidFill>
                <a:latin typeface="Athelas" panose="02000503000000020003" pitchFamily="2" charset="77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Athelas" panose="02000503000000020003" pitchFamily="2" charset="77"/>
              </a:rPr>
              <a:t>on</a:t>
            </a:r>
            <a:r>
              <a:rPr lang="zh-CN" altLang="en-US">
                <a:solidFill>
                  <a:schemeClr val="tx1"/>
                </a:solidFill>
                <a:latin typeface="Athelas" panose="02000503000000020003" pitchFamily="2" charset="77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Athelas" panose="02000503000000020003" pitchFamily="2" charset="77"/>
              </a:rPr>
              <a:t>exploring</a:t>
            </a:r>
            <a:r>
              <a:rPr lang="zh-CN" altLang="en-US">
                <a:solidFill>
                  <a:schemeClr val="tx1"/>
                </a:solidFill>
                <a:latin typeface="Athelas" panose="02000503000000020003" pitchFamily="2" charset="77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Athelas" panose="02000503000000020003" pitchFamily="2" charset="77"/>
              </a:rPr>
              <a:t>variables</a:t>
            </a:r>
            <a:r>
              <a:rPr lang="zh-CN" altLang="en-US">
                <a:solidFill>
                  <a:schemeClr val="tx1"/>
                </a:solidFill>
                <a:latin typeface="Athelas" panose="02000503000000020003" pitchFamily="2" charset="77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Athelas" panose="02000503000000020003" pitchFamily="2" charset="77"/>
              </a:rPr>
              <a:t>with</a:t>
            </a:r>
            <a:r>
              <a:rPr lang="zh-CN" altLang="en-US">
                <a:solidFill>
                  <a:schemeClr val="tx1"/>
                </a:solidFill>
                <a:latin typeface="Athelas" panose="02000503000000020003" pitchFamily="2" charset="77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Athelas" panose="02000503000000020003" pitchFamily="2" charset="77"/>
              </a:rPr>
              <a:t>high</a:t>
            </a:r>
            <a:r>
              <a:rPr lang="zh-CN" altLang="en-US">
                <a:solidFill>
                  <a:schemeClr val="tx1"/>
                </a:solidFill>
                <a:latin typeface="Athelas" panose="02000503000000020003" pitchFamily="2" charset="77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Athelas" panose="02000503000000020003" pitchFamily="2" charset="77"/>
              </a:rPr>
              <a:t>correlation</a:t>
            </a:r>
            <a:r>
              <a:rPr lang="zh-CN" altLang="en-US">
                <a:solidFill>
                  <a:schemeClr val="tx1"/>
                </a:solidFill>
                <a:latin typeface="Athelas" panose="02000503000000020003" pitchFamily="2" charset="77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Athelas" panose="02000503000000020003" pitchFamily="2" charset="77"/>
              </a:rPr>
              <a:t>absolute</a:t>
            </a:r>
            <a:r>
              <a:rPr lang="zh-CN" altLang="en-US">
                <a:solidFill>
                  <a:schemeClr val="tx1"/>
                </a:solidFill>
                <a:latin typeface="Athelas" panose="02000503000000020003" pitchFamily="2" charset="77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Athelas" panose="02000503000000020003" pitchFamily="2" charset="77"/>
              </a:rPr>
              <a:t>values</a:t>
            </a:r>
            <a:r>
              <a:rPr lang="zh-CN" altLang="en-US">
                <a:solidFill>
                  <a:schemeClr val="tx1"/>
                </a:solidFill>
                <a:latin typeface="Athelas" panose="02000503000000020003" pitchFamily="2" charset="77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Athelas" panose="02000503000000020003" pitchFamily="2" charset="77"/>
              </a:rPr>
              <a:t>and</a:t>
            </a:r>
            <a:r>
              <a:rPr lang="zh-CN" altLang="en-US">
                <a:solidFill>
                  <a:schemeClr val="tx1"/>
                </a:solidFill>
                <a:latin typeface="Athelas" panose="02000503000000020003" pitchFamily="2" charset="77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Athelas" panose="02000503000000020003" pitchFamily="2" charset="77"/>
              </a:rPr>
              <a:t>0</a:t>
            </a:r>
            <a:r>
              <a:rPr lang="zh-CN" altLang="en-US">
                <a:solidFill>
                  <a:schemeClr val="tx1"/>
                </a:solidFill>
                <a:latin typeface="Athelas" panose="02000503000000020003" pitchFamily="2" charset="77"/>
              </a:rPr>
              <a:t> </a:t>
            </a:r>
            <a:r>
              <a:rPr lang="en-US" altLang="zh-CN">
                <a:solidFill>
                  <a:schemeClr val="tx1"/>
                </a:solidFill>
                <a:latin typeface="Athelas" panose="02000503000000020003" pitchFamily="2" charset="77"/>
              </a:rPr>
              <a:t>correlation</a:t>
            </a:r>
            <a:endParaRPr lang="en-US">
              <a:solidFill>
                <a:schemeClr val="tx1"/>
              </a:solidFill>
              <a:latin typeface="Athelas" panose="02000503000000020003" pitchFamily="2" charset="77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25E047B-A556-5F68-E88E-8A8D86243345}"/>
              </a:ext>
            </a:extLst>
          </p:cNvPr>
          <p:cNvSpPr>
            <a:spLocks noChangeAspect="1"/>
          </p:cNvSpPr>
          <p:nvPr/>
        </p:nvSpPr>
        <p:spPr>
          <a:xfrm>
            <a:off x="7156936" y="4183619"/>
            <a:ext cx="246888" cy="2468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9AD8709-8D5A-207E-3226-422904D9D412}"/>
              </a:ext>
            </a:extLst>
          </p:cNvPr>
          <p:cNvCxnSpPr/>
          <p:nvPr/>
        </p:nvCxnSpPr>
        <p:spPr>
          <a:xfrm>
            <a:off x="6273863" y="4436015"/>
            <a:ext cx="56644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2366705-F833-FCA9-E0B4-C9FF822B04FE}"/>
              </a:ext>
            </a:extLst>
          </p:cNvPr>
          <p:cNvCxnSpPr>
            <a:cxnSpLocks/>
          </p:cNvCxnSpPr>
          <p:nvPr/>
        </p:nvCxnSpPr>
        <p:spPr>
          <a:xfrm flipV="1">
            <a:off x="7403824" y="1505336"/>
            <a:ext cx="0" cy="444422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3B420-70EE-C33A-DAB2-41F1DC109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323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17FA73-0B9E-0486-8FEB-E3E8F5017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0" dirty="0">
                <a:latin typeface="Athelas" panose="02000503000000020003" pitchFamily="2" charset="77"/>
              </a:rPr>
              <a:t>The</a:t>
            </a:r>
            <a:r>
              <a:rPr lang="zh-CN" altLang="en-US" b="0" dirty="0">
                <a:latin typeface="Athelas" panose="02000503000000020003" pitchFamily="2" charset="77"/>
              </a:rPr>
              <a:t> </a:t>
            </a:r>
            <a:r>
              <a:rPr lang="en-US" altLang="zh-CN" b="0" dirty="0">
                <a:latin typeface="Athelas" panose="02000503000000020003" pitchFamily="2" charset="77"/>
              </a:rPr>
              <a:t>plots</a:t>
            </a:r>
            <a:r>
              <a:rPr lang="zh-CN" altLang="en-US" b="0" dirty="0">
                <a:latin typeface="Athelas" panose="02000503000000020003" pitchFamily="2" charset="77"/>
              </a:rPr>
              <a:t> </a:t>
            </a:r>
            <a:r>
              <a:rPr lang="en-US" altLang="zh-CN" b="0" dirty="0">
                <a:latin typeface="Athelas" panose="02000503000000020003" pitchFamily="2" charset="77"/>
              </a:rPr>
              <a:t>proved</a:t>
            </a:r>
            <a:r>
              <a:rPr lang="zh-CN" altLang="en-US" b="0" dirty="0">
                <a:latin typeface="Athelas" panose="02000503000000020003" pitchFamily="2" charset="77"/>
              </a:rPr>
              <a:t> </a:t>
            </a:r>
            <a:r>
              <a:rPr lang="en-US" altLang="zh-CN" b="0" dirty="0">
                <a:latin typeface="Athelas" panose="02000503000000020003" pitchFamily="2" charset="77"/>
              </a:rPr>
              <a:t>the</a:t>
            </a:r>
            <a:r>
              <a:rPr lang="zh-CN" altLang="en-US" b="0" dirty="0">
                <a:latin typeface="Athelas" panose="02000503000000020003" pitchFamily="2" charset="77"/>
              </a:rPr>
              <a:t> </a:t>
            </a:r>
            <a:r>
              <a:rPr lang="en-US" altLang="zh-CN" b="0" dirty="0">
                <a:latin typeface="Athelas" panose="02000503000000020003" pitchFamily="2" charset="77"/>
              </a:rPr>
              <a:t>high</a:t>
            </a:r>
            <a:r>
              <a:rPr lang="zh-CN" altLang="en-US" b="0" dirty="0">
                <a:latin typeface="Athelas" panose="02000503000000020003" pitchFamily="2" charset="77"/>
              </a:rPr>
              <a:t> </a:t>
            </a:r>
            <a:r>
              <a:rPr lang="en-US" altLang="zh-CN" b="0" dirty="0">
                <a:latin typeface="Athelas" panose="02000503000000020003" pitchFamily="2" charset="77"/>
              </a:rPr>
              <a:t>correlation</a:t>
            </a:r>
            <a:r>
              <a:rPr lang="zh-CN" altLang="en-US" b="0" dirty="0">
                <a:latin typeface="Athelas" panose="02000503000000020003" pitchFamily="2" charset="77"/>
              </a:rPr>
              <a:t> </a:t>
            </a:r>
            <a:r>
              <a:rPr lang="en-US" altLang="zh-CN" b="0" dirty="0">
                <a:latin typeface="Athelas" panose="02000503000000020003" pitchFamily="2" charset="77"/>
              </a:rPr>
              <a:t>between</a:t>
            </a:r>
            <a:r>
              <a:rPr lang="zh-CN" altLang="en-US" b="0" dirty="0">
                <a:latin typeface="Athelas" panose="02000503000000020003" pitchFamily="2" charset="77"/>
              </a:rPr>
              <a:t> </a:t>
            </a:r>
            <a:r>
              <a:rPr lang="en-US" altLang="zh-CN" b="0" dirty="0">
                <a:latin typeface="Athelas" panose="02000503000000020003" pitchFamily="2" charset="77"/>
              </a:rPr>
              <a:t>the</a:t>
            </a:r>
            <a:r>
              <a:rPr lang="zh-CN" altLang="en-US" b="0" dirty="0">
                <a:latin typeface="Athelas" panose="02000503000000020003" pitchFamily="2" charset="77"/>
              </a:rPr>
              <a:t> </a:t>
            </a:r>
            <a:r>
              <a:rPr lang="en-US" altLang="zh-CN" b="0" dirty="0">
                <a:latin typeface="Athelas" panose="02000503000000020003" pitchFamily="2" charset="77"/>
              </a:rPr>
              <a:t>song features</a:t>
            </a:r>
            <a:r>
              <a:rPr lang="zh-CN" altLang="en-US" b="0" dirty="0">
                <a:latin typeface="Athelas" panose="02000503000000020003" pitchFamily="2" charset="77"/>
              </a:rPr>
              <a:t> </a:t>
            </a:r>
            <a:r>
              <a:rPr lang="en-US" altLang="zh-CN" b="0" dirty="0">
                <a:latin typeface="Athelas" panose="02000503000000020003" pitchFamily="2" charset="77"/>
              </a:rPr>
              <a:t>present in the data</a:t>
            </a:r>
            <a:endParaRPr lang="en-US" b="0" dirty="0">
              <a:latin typeface="Athelas" panose="02000503000000020003" pitchFamily="2" charset="77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37965CB-C18E-E3EF-2329-68750A650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6601"/>
          <a:stretch/>
        </p:blipFill>
        <p:spPr>
          <a:xfrm>
            <a:off x="6313487" y="1718178"/>
            <a:ext cx="4576386" cy="2153252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1A47C44-9F0E-FD53-E352-C543D295572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>
                <a:latin typeface="Athelas" panose="02000503000000020003" pitchFamily="2" charset="77"/>
              </a:rPr>
            </a:b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A997379-D584-1F4C-2888-0875105601D0}"/>
              </a:ext>
            </a:extLst>
          </p:cNvPr>
          <p:cNvSpPr txBox="1">
            <a:spLocks/>
          </p:cNvSpPr>
          <p:nvPr/>
        </p:nvSpPr>
        <p:spPr>
          <a:xfrm>
            <a:off x="313717" y="1392646"/>
            <a:ext cx="6280661" cy="402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400">
                <a:latin typeface="Athelas" panose="02000503000000020003" pitchFamily="2" charset="77"/>
              </a:rPr>
              <a:t>Relationship between Song Energy and Song Loudness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6075F2-9546-B3DC-63F7-1419B99C3B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21"/>
          <a:stretch/>
        </p:blipFill>
        <p:spPr>
          <a:xfrm>
            <a:off x="1025675" y="1718178"/>
            <a:ext cx="4846638" cy="2098439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9F4BCE2-29B4-ADF3-FB5E-0110C5758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4240256"/>
            <a:ext cx="4838797" cy="2023685"/>
          </a:xfrm>
          <a:prstGeom prst="rect">
            <a:avLst/>
          </a:prstGeom>
        </p:spPr>
      </p:pic>
      <p:pic>
        <p:nvPicPr>
          <p:cNvPr id="8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CEB5EBE6-8377-7B89-916B-3DF441127B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4244" y="4244966"/>
            <a:ext cx="4505628" cy="2023685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D4E5876-5841-609D-242F-8D82FAF00173}"/>
              </a:ext>
            </a:extLst>
          </p:cNvPr>
          <p:cNvSpPr txBox="1">
            <a:spLocks/>
          </p:cNvSpPr>
          <p:nvPr/>
        </p:nvSpPr>
        <p:spPr>
          <a:xfrm>
            <a:off x="313716" y="3938681"/>
            <a:ext cx="6280661" cy="402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400">
                <a:latin typeface="Athelas" panose="02000503000000020003" pitchFamily="2" charset="77"/>
              </a:rPr>
              <a:t>Relationship between Song Danceability and Song Valence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3EA4D1E-49F3-019C-4AB8-75BA80CC96B7}"/>
              </a:ext>
            </a:extLst>
          </p:cNvPr>
          <p:cNvSpPr txBox="1">
            <a:spLocks/>
          </p:cNvSpPr>
          <p:nvPr/>
        </p:nvSpPr>
        <p:spPr>
          <a:xfrm>
            <a:off x="5617675" y="3938681"/>
            <a:ext cx="6280661" cy="402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400">
                <a:latin typeface="Athelas" panose="02000503000000020003" pitchFamily="2" charset="77"/>
              </a:rPr>
              <a:t>Relationship between Song Loudness and Song </a:t>
            </a:r>
            <a:r>
              <a:rPr lang="en-US" sz="1400" err="1">
                <a:latin typeface="Athelas" panose="02000503000000020003" pitchFamily="2" charset="77"/>
              </a:rPr>
              <a:t>Acousticness</a:t>
            </a:r>
            <a:endParaRPr lang="en-US" sz="1400">
              <a:latin typeface="Athelas" panose="02000503000000020003" pitchFamily="2" charset="77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631D748-CF0D-2D7D-DE83-45F2EEB57E10}"/>
              </a:ext>
            </a:extLst>
          </p:cNvPr>
          <p:cNvSpPr txBox="1">
            <a:spLocks/>
          </p:cNvSpPr>
          <p:nvPr/>
        </p:nvSpPr>
        <p:spPr>
          <a:xfrm>
            <a:off x="5681160" y="1372895"/>
            <a:ext cx="6280661" cy="402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400">
                <a:latin typeface="Athelas" panose="02000503000000020003" pitchFamily="2" charset="77"/>
              </a:rPr>
              <a:t>Relationship between Song Energy and Song </a:t>
            </a:r>
            <a:r>
              <a:rPr lang="en-US" sz="1400" err="1">
                <a:latin typeface="Athelas" panose="02000503000000020003" pitchFamily="2" charset="77"/>
              </a:rPr>
              <a:t>Acousticness</a:t>
            </a:r>
            <a:endParaRPr lang="en-US" sz="1400">
              <a:latin typeface="Athelas" panose="02000503000000020003" pitchFamily="2" charset="77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DE93D3-FAA3-DC34-B6FE-E1B841C76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66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506DB1-5A61-0268-A03B-C737D67B65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altLang="zh-CN" b="1" dirty="0">
                <a:latin typeface="Athelas"/>
                <a:ea typeface="等线 Light"/>
              </a:rPr>
              <a:t>Data Mining </a:t>
            </a:r>
            <a:br>
              <a:rPr lang="en-US" altLang="zh-CN" b="1" dirty="0">
                <a:latin typeface="Athelas"/>
                <a:ea typeface="等线 Light"/>
              </a:rPr>
            </a:br>
            <a:r>
              <a:rPr lang="en-US" altLang="zh-CN" b="1" dirty="0">
                <a:latin typeface="Athelas"/>
                <a:ea typeface="等线 Light"/>
              </a:rPr>
              <a:t>&amp;</a:t>
            </a:r>
            <a:br>
              <a:rPr lang="en-US" altLang="zh-CN" b="1" dirty="0">
                <a:latin typeface="Athelas"/>
                <a:ea typeface="等线 Light"/>
              </a:rPr>
            </a:br>
            <a:r>
              <a:rPr lang="en-US" altLang="zh-CN" b="1" dirty="0">
                <a:latin typeface="Athelas"/>
                <a:ea typeface="等线 Light"/>
              </a:rPr>
              <a:t> Model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522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B56EE-1667-E89E-E391-FB11EFBD2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768" y="295153"/>
            <a:ext cx="11166232" cy="91842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0" dirty="0">
                <a:latin typeface="Athelas"/>
              </a:rPr>
              <a:t>With K-Means Clustering, 3 clusters could segregate the songs into distinct groups with similar characteristics </a:t>
            </a:r>
            <a:endParaRPr lang="en-US" b="0" dirty="0">
              <a:cs typeface="Calibri Light" panose="020F030202020403020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1138F1-0E5D-0D3C-30AE-39AB40A27BB8}"/>
              </a:ext>
            </a:extLst>
          </p:cNvPr>
          <p:cNvSpPr/>
          <p:nvPr/>
        </p:nvSpPr>
        <p:spPr>
          <a:xfrm>
            <a:off x="910691" y="1557422"/>
            <a:ext cx="2973658" cy="1213230"/>
          </a:xfrm>
          <a:prstGeom prst="rect">
            <a:avLst/>
          </a:prstGeom>
          <a:solidFill>
            <a:srgbClr val="F873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Group 1 – Sad Songs</a:t>
            </a:r>
          </a:p>
          <a:p>
            <a:pPr algn="ctr"/>
            <a:r>
              <a:rPr lang="en-US" dirty="0"/>
              <a:t>Less energy, low valence</a:t>
            </a:r>
          </a:p>
          <a:p>
            <a:pPr algn="ctr"/>
            <a:r>
              <a:rPr lang="en-US" dirty="0"/>
              <a:t>(sad) songs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49432C-5887-FE68-0D68-6BEB64FE494C}"/>
              </a:ext>
            </a:extLst>
          </p:cNvPr>
          <p:cNvSpPr/>
          <p:nvPr/>
        </p:nvSpPr>
        <p:spPr>
          <a:xfrm>
            <a:off x="4602870" y="1557422"/>
            <a:ext cx="2973658" cy="1213230"/>
          </a:xfrm>
          <a:prstGeom prst="rect">
            <a:avLst/>
          </a:prstGeom>
          <a:solidFill>
            <a:srgbClr val="07B9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Group 2 – Dance Songs</a:t>
            </a:r>
          </a:p>
          <a:p>
            <a:pPr algn="ctr"/>
            <a:r>
              <a:rPr lang="en-US" dirty="0"/>
              <a:t>High energy, high valence (happy) songs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76BDD-84E7-7660-EAD6-DF6A862871FD}"/>
              </a:ext>
            </a:extLst>
          </p:cNvPr>
          <p:cNvSpPr/>
          <p:nvPr/>
        </p:nvSpPr>
        <p:spPr>
          <a:xfrm>
            <a:off x="8295049" y="1557422"/>
            <a:ext cx="2973658" cy="1213230"/>
          </a:xfrm>
          <a:prstGeom prst="rect">
            <a:avLst/>
          </a:prstGeom>
          <a:solidFill>
            <a:srgbClr val="5B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Group 3 – Loud Songs</a:t>
            </a:r>
          </a:p>
          <a:p>
            <a:pPr algn="ctr"/>
            <a:r>
              <a:rPr lang="en-US" b="1" dirty="0"/>
              <a:t>High energy, high loudness songs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766FFE-F13B-722B-1EF7-4D8F4E282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095" y="3472024"/>
            <a:ext cx="3899311" cy="2408926"/>
          </a:xfrm>
          <a:prstGeom prst="rect">
            <a:avLst/>
          </a:prstGeom>
        </p:spPr>
      </p:pic>
      <p:pic>
        <p:nvPicPr>
          <p:cNvPr id="10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AE2D1A9E-776C-21EA-7809-844CB38DB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22" y="3467868"/>
            <a:ext cx="3899311" cy="2417239"/>
          </a:xfrm>
          <a:prstGeom prst="rect">
            <a:avLst/>
          </a:prstGeom>
        </p:spPr>
      </p:pic>
      <p:pic>
        <p:nvPicPr>
          <p:cNvPr id="11" name="Picture 11" descr="Chart, box and whisker chart&#10;&#10;Description automatically generated">
            <a:extLst>
              <a:ext uri="{FF2B5EF4-FFF2-40B4-BE49-F238E27FC236}">
                <a16:creationId xmlns:a16="http://schemas.microsoft.com/office/drawing/2014/main" id="{383CE4EC-CA69-E82A-C63B-FACE862DB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730" y="3489402"/>
            <a:ext cx="3899311" cy="237417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14202E-CE49-2F41-6E1A-426EFFF98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C94AB-CBD4-7F45-9F72-A46191FF59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D0E59ACA0EB834F82B8CE760307BE74" ma:contentTypeVersion="2" ma:contentTypeDescription="Create a new document." ma:contentTypeScope="" ma:versionID="11a49e8252b6c030ef4cfb5ce7fcc692">
  <xsd:schema xmlns:xsd="http://www.w3.org/2001/XMLSchema" xmlns:xs="http://www.w3.org/2001/XMLSchema" xmlns:p="http://schemas.microsoft.com/office/2006/metadata/properties" xmlns:ns2="c49108bb-e931-481e-8d72-cc9cb8e8f4ee" targetNamespace="http://schemas.microsoft.com/office/2006/metadata/properties" ma:root="true" ma:fieldsID="0639241eb0c57f8591cf0f5d9343d10a" ns2:_="">
    <xsd:import namespace="c49108bb-e931-481e-8d72-cc9cb8e8f4e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9108bb-e931-481e-8d72-cc9cb8e8f4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941B441-955D-405B-BF24-24A826BCA8A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DA99B29-ADDB-438E-B767-6306480CCE49}">
  <ds:schemaRefs>
    <ds:schemaRef ds:uri="c49108bb-e931-481e-8d72-cc9cb8e8f4e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23D3115-E94B-4A60-9726-15B00CD0F230}">
  <ds:schemaRefs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c49108bb-e931-481e-8d72-cc9cb8e8f4ee"/>
    <ds:schemaRef ds:uri="http://purl.org/dc/dcmitype/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690</Words>
  <Application>Microsoft Office PowerPoint</Application>
  <PresentationFormat>Widescreen</PresentationFormat>
  <Paragraphs>166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Athelas</vt:lpstr>
      <vt:lpstr>Calibri</vt:lpstr>
      <vt:lpstr>Calibri Light</vt:lpstr>
      <vt:lpstr>Times New Roman</vt:lpstr>
      <vt:lpstr>Office Theme</vt:lpstr>
      <vt:lpstr>Recipe for Hit Songs  </vt:lpstr>
      <vt:lpstr>Outline</vt:lpstr>
      <vt:lpstr>Business Problem  &amp;  Use Scenario</vt:lpstr>
      <vt:lpstr>We intend to use proposed model to help suggest key song features to gauge popularity for the producers to make money</vt:lpstr>
      <vt:lpstr>Exploratory Data Analysis</vt:lpstr>
      <vt:lpstr>“Love” is the most used word in song titles, and the high correlations between variables drove our further exploration </vt:lpstr>
      <vt:lpstr>The plots proved the high correlation between the song features present in the data</vt:lpstr>
      <vt:lpstr>Data Mining  &amp;  Model Evaluation</vt:lpstr>
      <vt:lpstr>With K-Means Clustering, 3 clusters could segregate the songs into distinct groups with similar characteristics </vt:lpstr>
      <vt:lpstr>Further tests on Lasso reduction model shows that it has high accuracy in prediction</vt:lpstr>
      <vt:lpstr>Lasso reduction model has the maximum AUC hence the best model for prediction</vt:lpstr>
      <vt:lpstr>We can’t afford to predict false on the songs which are hit songs</vt:lpstr>
      <vt:lpstr>Lasso results explain the effects of the feature of the songs on popularity</vt:lpstr>
      <vt:lpstr>Deployment</vt:lpstr>
      <vt:lpstr>Our model will change the industry dynamics</vt:lpstr>
      <vt:lpstr>Potential risks and our solution plans come together</vt:lpstr>
      <vt:lpstr>Thanks!</vt:lpstr>
      <vt:lpstr>Appendix</vt:lpstr>
      <vt:lpstr>PowerPoint Presentation</vt:lpstr>
      <vt:lpstr>Percentage of Hit and Flop Songs by Time Signature</vt:lpstr>
      <vt:lpstr>Relationship Between Key and Danceability</vt:lpstr>
      <vt:lpstr>Relationship Between Sections and Song Duration</vt:lpstr>
      <vt:lpstr>Modeling</vt:lpstr>
      <vt:lpstr>Modeling</vt:lpstr>
      <vt:lpstr>Interactions</vt:lpstr>
      <vt:lpstr>Lasso results explain the effects of the feature of the songs on popularity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Recipe for Hit Songs  Data Science for Business Term Project</dc:title>
  <dc:creator>Ahmet Tas</dc:creator>
  <cp:lastModifiedBy>Rashmi</cp:lastModifiedBy>
  <cp:revision>9</cp:revision>
  <dcterms:created xsi:type="dcterms:W3CDTF">2022-10-10T14:59:54Z</dcterms:created>
  <dcterms:modified xsi:type="dcterms:W3CDTF">2022-10-16T22:20:57Z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0x010100ED0E59ACA0EB834F82B8CE760307BE74</vt:lpwstr>
  </property>
</Properties>
</file>